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4"/>
  </p:notesMasterIdLst>
  <p:handoutMasterIdLst>
    <p:handoutMasterId r:id="rId25"/>
  </p:handoutMasterIdLst>
  <p:sldIdLst>
    <p:sldId id="257" r:id="rId5"/>
    <p:sldId id="389" r:id="rId6"/>
    <p:sldId id="384" r:id="rId7"/>
    <p:sldId id="317" r:id="rId8"/>
    <p:sldId id="405" r:id="rId9"/>
    <p:sldId id="270" r:id="rId10"/>
    <p:sldId id="279" r:id="rId11"/>
    <p:sldId id="404" r:id="rId12"/>
    <p:sldId id="398" r:id="rId13"/>
    <p:sldId id="393" r:id="rId14"/>
    <p:sldId id="392" r:id="rId15"/>
    <p:sldId id="394" r:id="rId16"/>
    <p:sldId id="395" r:id="rId17"/>
    <p:sldId id="397" r:id="rId18"/>
    <p:sldId id="402" r:id="rId19"/>
    <p:sldId id="400" r:id="rId20"/>
    <p:sldId id="321" r:id="rId21"/>
    <p:sldId id="403" r:id="rId22"/>
    <p:sldId id="3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Agenda" id="{E2D7D2EF-84AD-4608-B2FF-0591456AE90A}">
          <p14:sldIdLst>
            <p14:sldId id="257"/>
            <p14:sldId id="389"/>
            <p14:sldId id="384"/>
            <p14:sldId id="317"/>
            <p14:sldId id="405"/>
          </p14:sldIdLst>
        </p14:section>
        <p14:section name="Data Analysis" id="{94A2B6BB-215C-4DFB-90ED-7FDC5F40F0D8}">
          <p14:sldIdLst>
            <p14:sldId id="270"/>
            <p14:sldId id="279"/>
            <p14:sldId id="404"/>
          </p14:sldIdLst>
        </p14:section>
        <p14:section name="Model R&amp;D" id="{5691B33D-2404-487F-87D0-DDDDAE0EA65A}">
          <p14:sldIdLst>
            <p14:sldId id="398"/>
            <p14:sldId id="393"/>
            <p14:sldId id="392"/>
            <p14:sldId id="394"/>
            <p14:sldId id="395"/>
            <p14:sldId id="397"/>
          </p14:sldIdLst>
        </p14:section>
        <p14:section name="Cryvesto ML-STB GUI" id="{9FD413E2-E178-4306-AFB8-B273CA8D7908}">
          <p14:sldIdLst>
            <p14:sldId id="402"/>
            <p14:sldId id="400"/>
            <p14:sldId id="321"/>
            <p14:sldId id="403"/>
            <p14:sldId id="391"/>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EB0610-C751-D25E-826D-5E99359495AE}" name="yao dane" initials="yd" userId="1abcb0ea971da4e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6F670C-EA24-41EA-ACFA-2488C41C1C61}" v="4" dt="2022-07-09T05:46:37.6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79345" autoAdjust="0"/>
  </p:normalViewPr>
  <p:slideViewPr>
    <p:cSldViewPr snapToGrid="0">
      <p:cViewPr varScale="1">
        <p:scale>
          <a:sx n="40" d="100"/>
          <a:sy n="40" d="100"/>
        </p:scale>
        <p:origin x="636" y="3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o dane" userId="1abcb0ea971da4e8" providerId="LiveId" clId="{8678302F-04DC-4A41-9A28-12E3E38B6E83}"/>
    <pc:docChg chg="">
      <pc:chgData name="yao dane" userId="1abcb0ea971da4e8" providerId="LiveId" clId="{8678302F-04DC-4A41-9A28-12E3E38B6E83}" dt="2022-07-09T08:51:06.486" v="0"/>
      <pc:docMkLst>
        <pc:docMk/>
      </pc:docMkLst>
      <pc:sldChg chg="delCm">
        <pc:chgData name="yao dane" userId="1abcb0ea971da4e8" providerId="LiveId" clId="{8678302F-04DC-4A41-9A28-12E3E38B6E83}" dt="2022-07-09T08:51:06.486" v="0"/>
        <pc:sldMkLst>
          <pc:docMk/>
          <pc:sldMk cId="3168463234" sldId="40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Class, My name is Dana Hayes, Chief Product Officer, and would like to introduce Cryvesto 2.0.</a:t>
            </a:r>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elvetica" panose="020B0604020202020204" pitchFamily="34" charset="0"/>
                <a:ea typeface="Calibri" panose="020F0502020204030204" pitchFamily="34" charset="0"/>
                <a:cs typeface="Times New Roman" panose="02020603050405020304" pitchFamily="18" charset="0"/>
              </a:rPr>
              <a:t>This is a sample of numerous tests we ran on our models. As you can see the performance of </a:t>
            </a:r>
            <a:r>
              <a:rPr lang="en-US" sz="1800" dirty="0" err="1">
                <a:effectLst/>
                <a:latin typeface="Helvetica" panose="020B0604020202020204" pitchFamily="34" charset="0"/>
                <a:ea typeface="Calibri" panose="020F0502020204030204" pitchFamily="34" charset="0"/>
                <a:cs typeface="Times New Roman" panose="02020603050405020304" pitchFamily="18" charset="0"/>
              </a:rPr>
              <a:t>Adaboost</a:t>
            </a:r>
            <a:r>
              <a:rPr lang="en-US" sz="1800" dirty="0">
                <a:effectLst/>
                <a:latin typeface="Helvetica" panose="020B0604020202020204" pitchFamily="34" charset="0"/>
                <a:ea typeface="Calibri" panose="020F0502020204030204" pitchFamily="34" charset="0"/>
                <a:cs typeface="Times New Roman" panose="02020603050405020304" pitchFamily="18" charset="0"/>
              </a:rPr>
              <a:t> is at around 60% accuracy with similar recall values for both BUY AND SELL indicators.  </a:t>
            </a:r>
            <a:r>
              <a:rPr lang="en-US" sz="1800" dirty="0" err="1">
                <a:effectLst/>
                <a:latin typeface="Helvetica" panose="020B0604020202020204" pitchFamily="34" charset="0"/>
                <a:ea typeface="Calibri" panose="020F0502020204030204" pitchFamily="34" charset="0"/>
                <a:cs typeface="Times New Roman" panose="02020603050405020304" pitchFamily="18" charset="0"/>
              </a:rPr>
              <a:t>Adaboost</a:t>
            </a:r>
            <a:r>
              <a:rPr lang="en-US" sz="1800" dirty="0">
                <a:effectLst/>
                <a:latin typeface="Helvetica" panose="020B0604020202020204" pitchFamily="34" charset="0"/>
                <a:ea typeface="Calibri" panose="020F0502020204030204" pitchFamily="34" charset="0"/>
                <a:cs typeface="Times New Roman" panose="02020603050405020304" pitchFamily="18" charset="0"/>
              </a:rPr>
              <a:t> outperformed all the models tested even in CUMULATIVE RETURNS.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352507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elvetica" panose="020B0604020202020204" pitchFamily="34" charset="0"/>
                <a:ea typeface="Calibri" panose="020F0502020204030204" pitchFamily="34" charset="0"/>
                <a:cs typeface="Times New Roman" panose="02020603050405020304" pitchFamily="18" charset="0"/>
              </a:rPr>
              <a:t>With </a:t>
            </a:r>
            <a:r>
              <a:rPr lang="en-US" sz="1800" dirty="0" err="1">
                <a:effectLst/>
                <a:latin typeface="Helvetica" panose="020B0604020202020204" pitchFamily="34" charset="0"/>
                <a:ea typeface="Calibri" panose="020F0502020204030204" pitchFamily="34" charset="0"/>
                <a:cs typeface="Times New Roman" panose="02020603050405020304" pitchFamily="18" charset="0"/>
              </a:rPr>
              <a:t>Adaboost</a:t>
            </a:r>
            <a:r>
              <a:rPr lang="en-US" sz="1800" dirty="0">
                <a:effectLst/>
                <a:latin typeface="Helvetica" panose="020B0604020202020204" pitchFamily="34" charset="0"/>
                <a:ea typeface="Calibri" panose="020F0502020204030204" pitchFamily="34" charset="0"/>
                <a:cs typeface="Times New Roman" panose="02020603050405020304" pitchFamily="18" charset="0"/>
              </a:rPr>
              <a:t> model The Cumulative Returns have been consistently better than Actual Returns as you can see across the four models for Bitcoin and Ethereum from both twitter as well as reddit data feeds. Next slide and then 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11</a:t>
            </a:fld>
            <a:endParaRPr lang="en-US"/>
          </a:p>
        </p:txBody>
      </p:sp>
    </p:spTree>
    <p:extLst>
      <p:ext uri="{BB962C8B-B14F-4D97-AF65-F5344CB8AC3E}">
        <p14:creationId xmlns:p14="http://schemas.microsoft.com/office/powerpoint/2010/main" val="2270268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elvetica" panose="020B0604020202020204" pitchFamily="34" charset="0"/>
                <a:ea typeface="Calibri" panose="020F0502020204030204" pitchFamily="34" charset="0"/>
                <a:cs typeface="Times New Roman" panose="02020603050405020304" pitchFamily="18" charset="0"/>
              </a:rPr>
              <a:t>With </a:t>
            </a:r>
            <a:r>
              <a:rPr lang="en-US" sz="1800" dirty="0" err="1">
                <a:effectLst/>
                <a:latin typeface="Helvetica" panose="020B0604020202020204" pitchFamily="34" charset="0"/>
                <a:ea typeface="Calibri" panose="020F0502020204030204" pitchFamily="34" charset="0"/>
                <a:cs typeface="Times New Roman" panose="02020603050405020304" pitchFamily="18" charset="0"/>
              </a:rPr>
              <a:t>Adaboost</a:t>
            </a:r>
            <a:r>
              <a:rPr lang="en-US" sz="1800" dirty="0">
                <a:effectLst/>
                <a:latin typeface="Helvetica" panose="020B0604020202020204" pitchFamily="34" charset="0"/>
                <a:ea typeface="Calibri" panose="020F0502020204030204" pitchFamily="34" charset="0"/>
                <a:cs typeface="Times New Roman" panose="02020603050405020304" pitchFamily="18" charset="0"/>
              </a:rPr>
              <a:t> model The Cumulative Returns have been consistently better than Actual Returns. As you can see across the four models for Bitcoin and Ethereum from both twitter and reddit data feeds. Next slide and then 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395744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elvetica" panose="020B0604020202020204" pitchFamily="34" charset="0"/>
                <a:ea typeface="Calibri" panose="020F0502020204030204" pitchFamily="34" charset="0"/>
                <a:cs typeface="Times New Roman" panose="02020603050405020304" pitchFamily="18" charset="0"/>
              </a:rPr>
              <a:t>With </a:t>
            </a:r>
            <a:r>
              <a:rPr lang="en-US" sz="1800" dirty="0" err="1">
                <a:effectLst/>
                <a:latin typeface="Helvetica" panose="020B0604020202020204" pitchFamily="34" charset="0"/>
                <a:ea typeface="Calibri" panose="020F0502020204030204" pitchFamily="34" charset="0"/>
                <a:cs typeface="Times New Roman" panose="02020603050405020304" pitchFamily="18" charset="0"/>
              </a:rPr>
              <a:t>Adaboost</a:t>
            </a:r>
            <a:r>
              <a:rPr lang="en-US" sz="1800" dirty="0">
                <a:effectLst/>
                <a:latin typeface="Helvetica" panose="020B0604020202020204" pitchFamily="34" charset="0"/>
                <a:ea typeface="Calibri" panose="020F0502020204030204" pitchFamily="34" charset="0"/>
                <a:cs typeface="Times New Roman" panose="02020603050405020304" pitchFamily="18" charset="0"/>
              </a:rPr>
              <a:t> model The Cumulative Returns have been consistently better than Actual Returns as you can see across the four models for Bitcoin and Ethereum from both twitter as well as reddit data feeds. NEXT Slide Please.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13</a:t>
            </a:fld>
            <a:endParaRPr lang="en-US"/>
          </a:p>
        </p:txBody>
      </p:sp>
    </p:spTree>
    <p:extLst>
      <p:ext uri="{BB962C8B-B14F-4D97-AF65-F5344CB8AC3E}">
        <p14:creationId xmlns:p14="http://schemas.microsoft.com/office/powerpoint/2010/main" val="61619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elvetica" panose="020B0604020202020204" pitchFamily="34" charset="0"/>
                <a:ea typeface="Calibri" panose="020F0502020204030204" pitchFamily="34" charset="0"/>
                <a:cs typeface="Times New Roman" panose="02020603050405020304" pitchFamily="18" charset="0"/>
              </a:rPr>
              <a:t>During the research and development we encountered many issues relating to different Signal strategies. Found out that the best strategy was the simplest one we chose.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959900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Helvetica" panose="020B0604020202020204" pitchFamily="34" charset="0"/>
                <a:ea typeface="Calibri" panose="020F0502020204030204" pitchFamily="34" charset="0"/>
                <a:cs typeface="Times New Roman" panose="02020603050405020304" pitchFamily="18" charset="0"/>
              </a:rPr>
              <a:t>The Machine Learning Sentiment Meter (ML-STB) is embedded in our trading application for crypto currency account holders. This gives the latest signal indicating bullish or bearish sentiment along with their current account information prior to entering a trade. This assist them with the latest market conditions of the asset or security of interest prior to entering a trade.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61923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Machine Learning to Trade with Captured Sentiments! Is the Cryvesto 2.0 Machine Learning Sentiment Trade Bot(ML_STB) interfaced with Streamlit application. The Streamlit application framework enables our python code to be interactive with the user on a local computer. When Streamlit is activated, with `</a:t>
            </a:r>
            <a:r>
              <a:rPr lang="en-US" b="0" i="0" dirty="0">
                <a:solidFill>
                  <a:srgbClr val="262730"/>
                </a:solidFill>
                <a:effectLst/>
                <a:latin typeface="Inter"/>
              </a:rPr>
              <a:t>run </a:t>
            </a:r>
            <a:r>
              <a:rPr lang="en-US" dirty="0"/>
              <a:t>my_app.py`</a:t>
            </a:r>
            <a:r>
              <a:rPr lang="en-US" sz="1200" dirty="0"/>
              <a:t> a web server from the Streamlit cloud runs the app on a local computer. </a:t>
            </a:r>
            <a:r>
              <a:rPr lang="en-US" sz="1800" dirty="0">
                <a:effectLst/>
                <a:latin typeface="Helvetica" panose="020B0604020202020204" pitchFamily="34" charset="0"/>
                <a:ea typeface="Calibri" panose="020F0502020204030204" pitchFamily="34" charset="0"/>
              </a:rPr>
              <a:t>This allows the user to retrieve account information and place trades over a secure network hosted and managed within the Google Cloud Platform. </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16</a:t>
            </a:fld>
            <a:endParaRPr lang="en-US"/>
          </a:p>
        </p:txBody>
      </p:sp>
    </p:spTree>
    <p:extLst>
      <p:ext uri="{BB962C8B-B14F-4D97-AF65-F5344CB8AC3E}">
        <p14:creationId xmlns:p14="http://schemas.microsoft.com/office/powerpoint/2010/main" val="327159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Rensley</a:t>
            </a:r>
            <a:r>
              <a:rPr lang="en-US" dirty="0"/>
              <a:t> Ramos speaks:</a:t>
            </a:r>
          </a:p>
        </p:txBody>
      </p:sp>
      <p:sp>
        <p:nvSpPr>
          <p:cNvPr id="4" name="Slide Number Placeholder 3"/>
          <p:cNvSpPr>
            <a:spLocks noGrp="1"/>
          </p:cNvSpPr>
          <p:nvPr>
            <p:ph type="sldNum" sz="quarter" idx="5"/>
          </p:nvPr>
        </p:nvSpPr>
        <p:spPr/>
        <p:txBody>
          <a:bodyPr/>
          <a:lstStyle/>
          <a:p>
            <a:fld id="{1983A999-5E0E-42CA-8400-604AE921FF7C}" type="slidenum">
              <a:rPr lang="en-US" smtClean="0"/>
              <a:t>17</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are on the screen</a:t>
            </a:r>
          </a:p>
        </p:txBody>
      </p:sp>
      <p:sp>
        <p:nvSpPr>
          <p:cNvPr id="4" name="Slide Number Placeholder 3"/>
          <p:cNvSpPr>
            <a:spLocks noGrp="1"/>
          </p:cNvSpPr>
          <p:nvPr>
            <p:ph type="sldNum" sz="quarter" idx="5"/>
          </p:nvPr>
        </p:nvSpPr>
        <p:spPr/>
        <p:txBody>
          <a:bodyPr/>
          <a:lstStyle/>
          <a:p>
            <a:fld id="{E7CCE34D-CFF1-4FFE-815B-D050E7ED2DFD}" type="slidenum">
              <a:rPr lang="en-US" smtClean="0"/>
              <a:t>18</a:t>
            </a:fld>
            <a:endParaRPr lang="en-US"/>
          </a:p>
        </p:txBody>
      </p:sp>
    </p:spTree>
    <p:extLst>
      <p:ext uri="{BB962C8B-B14F-4D97-AF65-F5344CB8AC3E}">
        <p14:creationId xmlns:p14="http://schemas.microsoft.com/office/powerpoint/2010/main" val="2357047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Helvetica" panose="020B0604020202020204" pitchFamily="34" charset="0"/>
                <a:ea typeface="Calibri" panose="020F0502020204030204" pitchFamily="34" charset="0"/>
                <a:cs typeface="Times New Roman" panose="02020603050405020304" pitchFamily="18" charset="0"/>
              </a:rPr>
              <a:t>“Thank You for your attention”; and now we’re available for any questions.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19</a:t>
            </a:fld>
            <a:endParaRPr lang="en-US"/>
          </a:p>
        </p:txBody>
      </p:sp>
    </p:spTree>
    <p:extLst>
      <p:ext uri="{BB962C8B-B14F-4D97-AF65-F5344CB8AC3E}">
        <p14:creationId xmlns:p14="http://schemas.microsoft.com/office/powerpoint/2010/main" val="385371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Elaborate from the screen</a:t>
            </a:r>
          </a:p>
        </p:txBody>
      </p:sp>
      <p:sp>
        <p:nvSpPr>
          <p:cNvPr id="4" name="Slide Number Placeholder 3"/>
          <p:cNvSpPr>
            <a:spLocks noGrp="1"/>
          </p:cNvSpPr>
          <p:nvPr>
            <p:ph type="sldNum" sz="quarter" idx="5"/>
          </p:nvPr>
        </p:nvSpPr>
        <p:spPr/>
        <p:txBody>
          <a:bodyPr/>
          <a:lstStyle/>
          <a:p>
            <a:fld id="{E7CCE34D-CFF1-4FFE-815B-D050E7ED2DFD}" type="slidenum">
              <a:rPr lang="en-US" smtClean="0"/>
              <a:t>2</a:t>
            </a:fld>
            <a:endParaRPr lang="en-US"/>
          </a:p>
        </p:txBody>
      </p:sp>
    </p:spTree>
    <p:extLst>
      <p:ext uri="{BB962C8B-B14F-4D97-AF65-F5344CB8AC3E}">
        <p14:creationId xmlns:p14="http://schemas.microsoft.com/office/powerpoint/2010/main" val="236305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Helvetica" panose="020B0604020202020204" pitchFamily="34" charset="0"/>
                <a:ea typeface="Calibri" panose="020F0502020204030204" pitchFamily="34" charset="0"/>
                <a:cs typeface="Times New Roman" panose="02020603050405020304" pitchFamily="18" charset="0"/>
              </a:rPr>
              <a:t>In this Project, team Cryvesto 2.0 constructs a Machine Learning Sentiment Trade Bot(ML_STB) that utilizes market expressions news and social media sources that responds to ‘Bullish’ or ‘Bearish’ signals. We believe that positive and negative sentiment sets market trends. By encoding these sentiment trends as ‘Bullish’ or ‘Bearish’ signals we can trigger entry or exit points to trade targeted securities or assets.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dirty="0">
                <a:effectLst/>
                <a:latin typeface="Helvetica" panose="020B0604020202020204" pitchFamily="34" charset="0"/>
                <a:ea typeface="Calibri" panose="020F0502020204030204" pitchFamily="34" charset="0"/>
                <a:cs typeface="Times New Roman" panose="02020603050405020304" pitchFamily="18" charset="0"/>
              </a:rPr>
              <a:t>Have you heard of popular trading industry phrases, such as the "The trend is your friend." or "Buy on the rumor, sell on the news?"  These phrases can't be ignored as they are among many other expressions like “Diamond hands” being encapsulated on the internet in popular social media sites like "Twitter” and, "Reddit’s Wall Street Bets". Today with newer sites focused on block chain and cryptocurrency, such as ‘</a:t>
            </a:r>
            <a:r>
              <a:rPr lang="en-US" sz="1200" dirty="0" err="1">
                <a:effectLst/>
                <a:latin typeface="Helvetica" panose="020B0604020202020204" pitchFamily="34" charset="0"/>
                <a:ea typeface="Calibri" panose="020F0502020204030204" pitchFamily="34" charset="0"/>
                <a:cs typeface="Times New Roman" panose="02020603050405020304" pitchFamily="18" charset="0"/>
              </a:rPr>
              <a:t>Bitcointalks</a:t>
            </a:r>
            <a:r>
              <a:rPr lang="en-US" sz="1200" dirty="0">
                <a:effectLst/>
                <a:latin typeface="Helvetica" panose="020B0604020202020204" pitchFamily="34" charset="0"/>
                <a:ea typeface="Calibri" panose="020F0502020204030204" pitchFamily="34" charset="0"/>
                <a:cs typeface="Times New Roman" panose="02020603050405020304" pitchFamily="18" charset="0"/>
              </a:rPr>
              <a:t>’, ‘</a:t>
            </a:r>
            <a:r>
              <a:rPr lang="en-US" sz="1200" dirty="0" err="1">
                <a:effectLst/>
                <a:latin typeface="Helvetica" panose="020B0604020202020204" pitchFamily="34" charset="0"/>
                <a:ea typeface="Calibri" panose="020F0502020204030204" pitchFamily="34" charset="0"/>
                <a:cs typeface="Times New Roman" panose="02020603050405020304" pitchFamily="18" charset="0"/>
              </a:rPr>
              <a:t>Mamby</a:t>
            </a:r>
            <a:r>
              <a:rPr lang="en-US" sz="1200" dirty="0">
                <a:effectLst/>
                <a:latin typeface="Helvetica" panose="020B0604020202020204" pitchFamily="34" charset="0"/>
                <a:ea typeface="Calibri" panose="020F0502020204030204" pitchFamily="34" charset="0"/>
                <a:cs typeface="Times New Roman" panose="02020603050405020304" pitchFamily="18" charset="0"/>
              </a:rPr>
              <a:t>’, and e-mag’s ‘Medium’ the sentiment is proliferating. </a:t>
            </a: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Helvetica" panose="020B0604020202020204" pitchFamily="34" charset="0"/>
                <a:ea typeface="Calibri" panose="020F0502020204030204" pitchFamily="34" charset="0"/>
                <a:cs typeface="Times New Roman" panose="02020603050405020304" pitchFamily="18" charset="0"/>
              </a:rPr>
              <a:t>With the growth of high frequency trading(HFT) rising to 80% of market trading today, it gives cause to seek a different approach from automated ML algorithm modeling based on traditional technical indicator inputs that trigger entry and exit points. We aim to capture investor sentiment to get an early advantage to place trades before traditional HFT trade signals.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Helvetica" panose="020B0604020202020204" pitchFamily="34" charset="0"/>
                <a:ea typeface="Calibri" panose="020F0502020204030204" pitchFamily="34" charset="0"/>
                <a:cs typeface="Times New Roman" panose="02020603050405020304" pitchFamily="18" charset="0"/>
              </a:rPr>
              <a:t>As such, our </a:t>
            </a:r>
            <a:r>
              <a:rPr lang="en-US" sz="1800" i="1" dirty="0">
                <a:effectLst/>
                <a:latin typeface="Helvetica" panose="020B0604020202020204" pitchFamily="34" charset="0"/>
                <a:ea typeface="Calibri" panose="020F0502020204030204" pitchFamily="34" charset="0"/>
                <a:cs typeface="Times New Roman" panose="02020603050405020304" pitchFamily="18" charset="0"/>
              </a:rPr>
              <a:t>hypothesis</a:t>
            </a:r>
            <a:r>
              <a:rPr lang="en-US" sz="1800" dirty="0">
                <a:effectLst/>
                <a:latin typeface="Helvetica" panose="020B0604020202020204" pitchFamily="34" charset="0"/>
                <a:ea typeface="Calibri" panose="020F0502020204030204" pitchFamily="34" charset="0"/>
                <a:cs typeface="Times New Roman" panose="02020603050405020304" pitchFamily="18" charset="0"/>
              </a:rPr>
              <a:t> is when the 'Bullish' sentiment is higher than 'Bearish' sentiment the asset price will likely rise, and when 'Bearish' sentiment is higher than 'Bullish' sentiment the opposite will be true with declining prices. Our research of sentiment comparisons highlights the influential market forces of ‘fear’ and ‘greed’ as leading indicators for trade points on specified assets.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introduce the Cryvesto Team…</a:t>
            </a:r>
          </a:p>
        </p:txBody>
      </p:sp>
      <p:sp>
        <p:nvSpPr>
          <p:cNvPr id="4" name="Slide Number Placeholder 3"/>
          <p:cNvSpPr>
            <a:spLocks noGrp="1"/>
          </p:cNvSpPr>
          <p:nvPr>
            <p:ph type="sldNum" sz="quarter" idx="5"/>
          </p:nvPr>
        </p:nvSpPr>
        <p:spPr/>
        <p:txBody>
          <a:bodyPr/>
          <a:lstStyle/>
          <a:p>
            <a:fld id="{E7CCE34D-CFF1-4FFE-815B-D050E7ED2DFD}" type="slidenum">
              <a:rPr lang="en-US" smtClean="0"/>
              <a:t>5</a:t>
            </a:fld>
            <a:endParaRPr lang="en-US"/>
          </a:p>
        </p:txBody>
      </p:sp>
    </p:spTree>
    <p:extLst>
      <p:ext uri="{BB962C8B-B14F-4D97-AF65-F5344CB8AC3E}">
        <p14:creationId xmlns:p14="http://schemas.microsoft.com/office/powerpoint/2010/main" val="201652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leave you with our Chief R &amp; D Officer, Anna </a:t>
            </a:r>
            <a:r>
              <a:rPr lang="en-US" dirty="0" err="1"/>
              <a:t>Joltaya</a:t>
            </a:r>
            <a:r>
              <a:rPr lang="en-US" dirty="0"/>
              <a:t>…</a:t>
            </a:r>
            <a:r>
              <a:rPr lang="en-US" sz="1800" dirty="0">
                <a:effectLst/>
                <a:latin typeface="Helvetica" panose="020B0604020202020204" pitchFamily="34" charset="0"/>
                <a:ea typeface="Calibri" panose="020F0502020204030204" pitchFamily="34" charset="0"/>
                <a:cs typeface="Times New Roman" panose="02020603050405020304" pitchFamily="18" charset="0"/>
              </a:rPr>
              <a:t>We specifically source our data from business news &amp; internet social media to utilize it for our program.  API’s considered and actually used for our research and development are </a:t>
            </a:r>
            <a:r>
              <a:rPr lang="en-US" sz="1800" dirty="0" err="1">
                <a:effectLst/>
                <a:latin typeface="Helvetica" panose="020B0604020202020204" pitchFamily="34" charset="0"/>
                <a:ea typeface="Calibri" panose="020F0502020204030204" pitchFamily="34" charset="0"/>
                <a:cs typeface="Times New Roman" panose="02020603050405020304" pitchFamily="18" charset="0"/>
              </a:rPr>
              <a:t>TextBlob</a:t>
            </a:r>
            <a:r>
              <a:rPr lang="en-US" sz="1800" dirty="0">
                <a:effectLst/>
                <a:latin typeface="Helvetica" panose="020B0604020202020204" pitchFamily="34" charset="0"/>
                <a:ea typeface="Calibri" panose="020F0502020204030204" pitchFamily="34" charset="0"/>
                <a:cs typeface="Times New Roman" panose="02020603050405020304" pitchFamily="18" charset="0"/>
              </a:rPr>
              <a:t>, NLTK, </a:t>
            </a:r>
            <a:r>
              <a:rPr lang="en-US" sz="1800" dirty="0" err="1">
                <a:effectLst/>
                <a:latin typeface="Helvetica" panose="020B0604020202020204" pitchFamily="34" charset="0"/>
                <a:ea typeface="Calibri" panose="020F0502020204030204" pitchFamily="34" charset="0"/>
                <a:cs typeface="Times New Roman" panose="02020603050405020304" pitchFamily="18" charset="0"/>
              </a:rPr>
              <a:t>Augmento</a:t>
            </a:r>
            <a:r>
              <a:rPr lang="en-US" sz="1800" dirty="0">
                <a:effectLst/>
                <a:latin typeface="Helvetica" panose="020B0604020202020204" pitchFamily="34" charset="0"/>
                <a:ea typeface="Calibri" panose="020F0502020204030204" pitchFamily="34" charset="0"/>
                <a:cs typeface="Times New Roman" panose="02020603050405020304" pitchFamily="18" charset="0"/>
              </a:rPr>
              <a:t>, Twitter and </a:t>
            </a:r>
            <a:r>
              <a:rPr lang="en-US" sz="1800" dirty="0" err="1">
                <a:effectLst/>
                <a:latin typeface="Helvetica" panose="020B0604020202020204" pitchFamily="34" charset="0"/>
                <a:ea typeface="Calibri" panose="020F0502020204030204" pitchFamily="34" charset="0"/>
                <a:cs typeface="Times New Roman" panose="02020603050405020304" pitchFamily="18" charset="0"/>
              </a:rPr>
              <a:t>NewsAPI</a:t>
            </a:r>
            <a:r>
              <a:rPr lang="en-US" sz="1800" dirty="0">
                <a:effectLst/>
                <a:latin typeface="Helvetica" panose="020B060402020202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illustrated, Augmento’s AI quantifies more than 100 sentiment relating to topics of discussion with key words and phrases about crypto currencies on social media- Twitter, Bitcointalk, and Reddit. In observation some sentiments are visualized as opposites. </a:t>
            </a:r>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3075626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Helvetica" panose="020B0604020202020204" pitchFamily="34" charset="0"/>
                <a:ea typeface="Calibri" panose="020F0502020204030204" pitchFamily="34" charset="0"/>
                <a:cs typeface="Times New Roman" panose="02020603050405020304" pitchFamily="18" charset="0"/>
              </a:rPr>
              <a:t>Here we narrowed down Augmento’s 100 sentiments to a list of 15 from the </a:t>
            </a:r>
            <a:r>
              <a:rPr lang="en-US" sz="1800" dirty="0" err="1">
                <a:effectLst/>
                <a:latin typeface="Helvetica" panose="020B0604020202020204" pitchFamily="34" charset="0"/>
                <a:ea typeface="Calibri" panose="020F0502020204030204" pitchFamily="34" charset="0"/>
                <a:cs typeface="Times New Roman" panose="02020603050405020304" pitchFamily="18" charset="0"/>
              </a:rPr>
              <a:t>Augmento</a:t>
            </a:r>
            <a:r>
              <a:rPr lang="en-US" sz="1800" dirty="0">
                <a:effectLst/>
                <a:latin typeface="Helvetica" panose="020B0604020202020204" pitchFamily="34" charset="0"/>
                <a:ea typeface="Calibri" panose="020F0502020204030204" pitchFamily="34" charset="0"/>
                <a:cs typeface="Times New Roman" panose="02020603050405020304" pitchFamily="18" charset="0"/>
              </a:rPr>
              <a:t> API for our data base to serve our purpose for research in building our program.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2657120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Good evening folks. After receiving the crypto sentiment data  drawn from AUGMENTO we created the FEATURE  and TARGET  sets for our models.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FEATURE set included 15 sentiments you just saw,  drawn from Twitter and Reddit. The Target was kept at the simple strategy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change  in DAILY_RETURNS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We tested the data for BITCOIN and ETHEREUM sentiments on  FOUR Models- Logistic Regression, SVC,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Adaboost</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Random Forest with the results shown in the next slide.</a:t>
            </a:r>
            <a:endParaRPr lang="en-US" sz="1800" dirty="0">
              <a:effectLst/>
              <a:latin typeface="Helvetica" panose="020B0604020202020204" pitchFamily="34" charset="0"/>
              <a:ea typeface="Calibri" panose="020F0502020204030204" pitchFamily="34" charset="0"/>
              <a:cs typeface="Helvetica" panose="020B0604020202020204" pitchFamily="34" charset="0"/>
            </a:endParaRPr>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2129406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Cryvesto 2.0</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Presenter Dana Hayes</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42131-DD13-C9C6-4433-7BE80EA319CB}"/>
              </a:ext>
            </a:extLst>
          </p:cNvPr>
          <p:cNvSpPr>
            <a:spLocks noGrp="1"/>
          </p:cNvSpPr>
          <p:nvPr>
            <p:ph type="title"/>
          </p:nvPr>
        </p:nvSpPr>
        <p:spPr>
          <a:xfrm>
            <a:off x="550862" y="549275"/>
            <a:ext cx="11097551" cy="822325"/>
          </a:xfrm>
        </p:spPr>
        <p:txBody>
          <a:bodyPr/>
          <a:lstStyle/>
          <a:p>
            <a:pPr algn="ctr"/>
            <a:r>
              <a:rPr lang="en-US" dirty="0"/>
              <a:t>Algo Model Classification Reports</a:t>
            </a:r>
          </a:p>
        </p:txBody>
      </p:sp>
      <p:sp>
        <p:nvSpPr>
          <p:cNvPr id="3" name="Text Placeholder 2">
            <a:extLst>
              <a:ext uri="{FF2B5EF4-FFF2-40B4-BE49-F238E27FC236}">
                <a16:creationId xmlns:a16="http://schemas.microsoft.com/office/drawing/2014/main" id="{031DDDE7-A14E-949B-7069-8F2553C9FCD4}"/>
              </a:ext>
            </a:extLst>
          </p:cNvPr>
          <p:cNvSpPr>
            <a:spLocks noGrp="1"/>
          </p:cNvSpPr>
          <p:nvPr>
            <p:ph type="body" idx="1"/>
          </p:nvPr>
        </p:nvSpPr>
        <p:spPr/>
        <p:txBody>
          <a:bodyPr/>
          <a:lstStyle/>
          <a:p>
            <a:r>
              <a:rPr lang="en-US" sz="2200" dirty="0"/>
              <a:t>Twitter Classification Report</a:t>
            </a:r>
          </a:p>
        </p:txBody>
      </p:sp>
      <p:pic>
        <p:nvPicPr>
          <p:cNvPr id="11" name="Content Placeholder 10" descr="A screenshot of a computer&#10;&#10;Description automatically generated with medium confidence">
            <a:extLst>
              <a:ext uri="{FF2B5EF4-FFF2-40B4-BE49-F238E27FC236}">
                <a16:creationId xmlns:a16="http://schemas.microsoft.com/office/drawing/2014/main" id="{E764AFA3-79C8-E4FF-770B-BFE2AF5AB881}"/>
              </a:ext>
            </a:extLst>
          </p:cNvPr>
          <p:cNvPicPr>
            <a:picLocks noGrp="1" noChangeAspect="1"/>
          </p:cNvPicPr>
          <p:nvPr>
            <p:ph sz="half" idx="2"/>
          </p:nvPr>
        </p:nvPicPr>
        <p:blipFill>
          <a:blip r:embed="rId3"/>
          <a:stretch>
            <a:fillRect/>
          </a:stretch>
        </p:blipFill>
        <p:spPr>
          <a:xfrm>
            <a:off x="550863" y="2950029"/>
            <a:ext cx="5429250" cy="2374031"/>
          </a:xfrm>
        </p:spPr>
      </p:pic>
      <p:sp>
        <p:nvSpPr>
          <p:cNvPr id="5" name="Text Placeholder 4">
            <a:extLst>
              <a:ext uri="{FF2B5EF4-FFF2-40B4-BE49-F238E27FC236}">
                <a16:creationId xmlns:a16="http://schemas.microsoft.com/office/drawing/2014/main" id="{DB9864EA-321A-E033-E002-F94B608720F6}"/>
              </a:ext>
            </a:extLst>
          </p:cNvPr>
          <p:cNvSpPr>
            <a:spLocks noGrp="1"/>
          </p:cNvSpPr>
          <p:nvPr>
            <p:ph type="body" sz="quarter" idx="3"/>
          </p:nvPr>
        </p:nvSpPr>
        <p:spPr/>
        <p:txBody>
          <a:bodyPr/>
          <a:lstStyle/>
          <a:p>
            <a:pPr algn="ctr"/>
            <a:r>
              <a:rPr lang="en-US" sz="2200" dirty="0"/>
              <a:t>Reddit Classification Report</a:t>
            </a:r>
          </a:p>
        </p:txBody>
      </p:sp>
      <p:pic>
        <p:nvPicPr>
          <p:cNvPr id="13" name="Content Placeholder 12" descr="A screenshot of a computer&#10;&#10;Description automatically generated with medium confidence">
            <a:extLst>
              <a:ext uri="{FF2B5EF4-FFF2-40B4-BE49-F238E27FC236}">
                <a16:creationId xmlns:a16="http://schemas.microsoft.com/office/drawing/2014/main" id="{23D5A2BD-7FDB-21C5-D9F1-597A070ADC06}"/>
              </a:ext>
            </a:extLst>
          </p:cNvPr>
          <p:cNvPicPr>
            <a:picLocks noGrp="1" noChangeAspect="1"/>
          </p:cNvPicPr>
          <p:nvPr>
            <p:ph sz="quarter" idx="4"/>
          </p:nvPr>
        </p:nvPicPr>
        <p:blipFill>
          <a:blip r:embed="rId4"/>
          <a:stretch>
            <a:fillRect/>
          </a:stretch>
        </p:blipFill>
        <p:spPr>
          <a:xfrm>
            <a:off x="6219826" y="2970854"/>
            <a:ext cx="5437187" cy="2374031"/>
          </a:xfrm>
        </p:spPr>
      </p:pic>
      <p:sp>
        <p:nvSpPr>
          <p:cNvPr id="7" name="Date Placeholder 6">
            <a:extLst>
              <a:ext uri="{FF2B5EF4-FFF2-40B4-BE49-F238E27FC236}">
                <a16:creationId xmlns:a16="http://schemas.microsoft.com/office/drawing/2014/main" id="{257AA4CB-3CD8-7C18-53C2-A8B4CFE35464}"/>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53CF44A4-E4A9-708D-11B8-9733096BE10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D5A354D-544E-01FE-17F8-435D2B08AE68}"/>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3496563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0F948-406A-AA3B-0EB5-FC2114E79A93}"/>
              </a:ext>
            </a:extLst>
          </p:cNvPr>
          <p:cNvSpPr>
            <a:spLocks noGrp="1"/>
          </p:cNvSpPr>
          <p:nvPr>
            <p:ph type="title"/>
          </p:nvPr>
        </p:nvSpPr>
        <p:spPr>
          <a:xfrm>
            <a:off x="550862" y="549275"/>
            <a:ext cx="11097551" cy="617813"/>
          </a:xfrm>
        </p:spPr>
        <p:txBody>
          <a:bodyPr/>
          <a:lstStyle/>
          <a:p>
            <a:pPr algn="ctr"/>
            <a:r>
              <a:rPr lang="en-US" sz="4000" dirty="0"/>
              <a:t>Actual Returns vs Strategy Returns Charts</a:t>
            </a:r>
          </a:p>
        </p:txBody>
      </p:sp>
      <p:sp>
        <p:nvSpPr>
          <p:cNvPr id="3" name="Text Placeholder 2">
            <a:extLst>
              <a:ext uri="{FF2B5EF4-FFF2-40B4-BE49-F238E27FC236}">
                <a16:creationId xmlns:a16="http://schemas.microsoft.com/office/drawing/2014/main" id="{5D4D68DE-14C5-43F6-B814-D0AEAF6A3A8F}"/>
              </a:ext>
            </a:extLst>
          </p:cNvPr>
          <p:cNvSpPr>
            <a:spLocks noGrp="1"/>
          </p:cNvSpPr>
          <p:nvPr>
            <p:ph type="body" idx="1"/>
          </p:nvPr>
        </p:nvSpPr>
        <p:spPr>
          <a:xfrm>
            <a:off x="793081" y="1625600"/>
            <a:ext cx="4944814" cy="641129"/>
          </a:xfrm>
        </p:spPr>
        <p:txBody>
          <a:bodyPr/>
          <a:lstStyle/>
          <a:p>
            <a:pPr algn="ctr"/>
            <a:r>
              <a:rPr lang="en-US" sz="1800" dirty="0"/>
              <a:t>Twitter Sentiments BTC with </a:t>
            </a:r>
            <a:r>
              <a:rPr lang="en-US" sz="1800" dirty="0" err="1"/>
              <a:t>Adaboost</a:t>
            </a:r>
            <a:endParaRPr lang="en-US" sz="1800" dirty="0"/>
          </a:p>
        </p:txBody>
      </p:sp>
      <p:pic>
        <p:nvPicPr>
          <p:cNvPr id="11" name="Content Placeholder 10" descr="Chart, line chart&#10;&#10;Description automatically generated">
            <a:extLst>
              <a:ext uri="{FF2B5EF4-FFF2-40B4-BE49-F238E27FC236}">
                <a16:creationId xmlns:a16="http://schemas.microsoft.com/office/drawing/2014/main" id="{9248B651-E413-87E5-58AD-51341D57BDF8}"/>
              </a:ext>
            </a:extLst>
          </p:cNvPr>
          <p:cNvPicPr>
            <a:picLocks noGrp="1" noChangeAspect="1"/>
          </p:cNvPicPr>
          <p:nvPr>
            <p:ph sz="half" idx="2"/>
          </p:nvPr>
        </p:nvPicPr>
        <p:blipFill>
          <a:blip r:embed="rId3"/>
          <a:stretch>
            <a:fillRect/>
          </a:stretch>
        </p:blipFill>
        <p:spPr>
          <a:xfrm>
            <a:off x="793081" y="2427288"/>
            <a:ext cx="4944814" cy="3516312"/>
          </a:xfrm>
        </p:spPr>
      </p:pic>
      <p:sp>
        <p:nvSpPr>
          <p:cNvPr id="5" name="Text Placeholder 4">
            <a:extLst>
              <a:ext uri="{FF2B5EF4-FFF2-40B4-BE49-F238E27FC236}">
                <a16:creationId xmlns:a16="http://schemas.microsoft.com/office/drawing/2014/main" id="{231517E4-35D8-FD76-DD49-B590956725A7}"/>
              </a:ext>
            </a:extLst>
          </p:cNvPr>
          <p:cNvSpPr>
            <a:spLocks noGrp="1"/>
          </p:cNvSpPr>
          <p:nvPr>
            <p:ph type="body" sz="quarter" idx="3"/>
          </p:nvPr>
        </p:nvSpPr>
        <p:spPr>
          <a:xfrm>
            <a:off x="6497394" y="1648916"/>
            <a:ext cx="4866175" cy="617813"/>
          </a:xfrm>
        </p:spPr>
        <p:txBody>
          <a:bodyPr/>
          <a:lstStyle/>
          <a:p>
            <a:pPr algn="ctr">
              <a:lnSpc>
                <a:spcPct val="100000"/>
              </a:lnSpc>
              <a:spcBef>
                <a:spcPts val="600"/>
              </a:spcBef>
              <a:spcAft>
                <a:spcPts val="0"/>
              </a:spcAft>
            </a:pPr>
            <a:r>
              <a:rPr lang="en-US" sz="1800" dirty="0"/>
              <a:t>Twitter Sentiments BTC with </a:t>
            </a:r>
          </a:p>
          <a:p>
            <a:pPr algn="ctr">
              <a:lnSpc>
                <a:spcPct val="100000"/>
              </a:lnSpc>
              <a:spcBef>
                <a:spcPts val="600"/>
              </a:spcBef>
              <a:spcAft>
                <a:spcPts val="0"/>
              </a:spcAft>
            </a:pPr>
            <a:r>
              <a:rPr lang="en-US" sz="1800" dirty="0"/>
              <a:t>SVC</a:t>
            </a:r>
          </a:p>
        </p:txBody>
      </p:sp>
      <p:pic>
        <p:nvPicPr>
          <p:cNvPr id="13" name="Content Placeholder 12" descr="Chart, line chart&#10;&#10;Description automatically generated">
            <a:extLst>
              <a:ext uri="{FF2B5EF4-FFF2-40B4-BE49-F238E27FC236}">
                <a16:creationId xmlns:a16="http://schemas.microsoft.com/office/drawing/2014/main" id="{4672D1C0-F83C-ABDE-EFDE-A2C75153AAE7}"/>
              </a:ext>
            </a:extLst>
          </p:cNvPr>
          <p:cNvPicPr>
            <a:picLocks noGrp="1" noChangeAspect="1"/>
          </p:cNvPicPr>
          <p:nvPr>
            <p:ph sz="quarter" idx="4"/>
          </p:nvPr>
        </p:nvPicPr>
        <p:blipFill>
          <a:blip r:embed="rId4"/>
          <a:stretch>
            <a:fillRect/>
          </a:stretch>
        </p:blipFill>
        <p:spPr>
          <a:xfrm>
            <a:off x="6497394" y="2427288"/>
            <a:ext cx="4866175" cy="3516312"/>
          </a:xfrm>
        </p:spPr>
      </p:pic>
      <p:sp>
        <p:nvSpPr>
          <p:cNvPr id="7" name="Date Placeholder 6">
            <a:extLst>
              <a:ext uri="{FF2B5EF4-FFF2-40B4-BE49-F238E27FC236}">
                <a16:creationId xmlns:a16="http://schemas.microsoft.com/office/drawing/2014/main" id="{69A01B92-70FB-1025-6F32-B71A592C27F5}"/>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F388F69D-C1E2-85D0-4150-52785B65C312}"/>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5E822A-9D63-4F87-F015-BC92B476D4B9}"/>
              </a:ext>
            </a:extLst>
          </p:cNvPr>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4007451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088D-1BCE-D646-C1E5-289D7D7DDD57}"/>
              </a:ext>
            </a:extLst>
          </p:cNvPr>
          <p:cNvSpPr>
            <a:spLocks noGrp="1"/>
          </p:cNvSpPr>
          <p:nvPr>
            <p:ph type="title"/>
          </p:nvPr>
        </p:nvSpPr>
        <p:spPr>
          <a:xfrm>
            <a:off x="550862" y="374905"/>
            <a:ext cx="11097551" cy="792183"/>
          </a:xfrm>
        </p:spPr>
        <p:txBody>
          <a:bodyPr/>
          <a:lstStyle/>
          <a:p>
            <a:pPr algn="ctr"/>
            <a:r>
              <a:rPr lang="en-US" sz="4000" dirty="0"/>
              <a:t>Actual Returns vs Strategy Returns Charts</a:t>
            </a:r>
          </a:p>
        </p:txBody>
      </p:sp>
      <p:sp>
        <p:nvSpPr>
          <p:cNvPr id="3" name="Text Placeholder 2">
            <a:extLst>
              <a:ext uri="{FF2B5EF4-FFF2-40B4-BE49-F238E27FC236}">
                <a16:creationId xmlns:a16="http://schemas.microsoft.com/office/drawing/2014/main" id="{C432C4D2-1644-AD34-D7E7-A68B6450E860}"/>
              </a:ext>
            </a:extLst>
          </p:cNvPr>
          <p:cNvSpPr>
            <a:spLocks noGrp="1"/>
          </p:cNvSpPr>
          <p:nvPr>
            <p:ph type="body" idx="1"/>
          </p:nvPr>
        </p:nvSpPr>
        <p:spPr/>
        <p:txBody>
          <a:bodyPr/>
          <a:lstStyle/>
          <a:p>
            <a:pPr algn="ctr"/>
            <a:r>
              <a:rPr lang="en-US" sz="1600" dirty="0"/>
              <a:t>Reddit Sentiment Ethereum Random Forest</a:t>
            </a:r>
            <a:r>
              <a:rPr lang="en-US" dirty="0"/>
              <a:t>	</a:t>
            </a:r>
          </a:p>
        </p:txBody>
      </p:sp>
      <p:pic>
        <p:nvPicPr>
          <p:cNvPr id="11" name="Content Placeholder 10" descr="Chart, line chart&#10;&#10;Description automatically generated">
            <a:extLst>
              <a:ext uri="{FF2B5EF4-FFF2-40B4-BE49-F238E27FC236}">
                <a16:creationId xmlns:a16="http://schemas.microsoft.com/office/drawing/2014/main" id="{1C5ACAE6-E8B9-D093-A100-187BD248C087}"/>
              </a:ext>
            </a:extLst>
          </p:cNvPr>
          <p:cNvPicPr>
            <a:picLocks noGrp="1" noChangeAspect="1"/>
          </p:cNvPicPr>
          <p:nvPr>
            <p:ph sz="half" idx="2"/>
          </p:nvPr>
        </p:nvPicPr>
        <p:blipFill>
          <a:blip r:embed="rId3"/>
          <a:stretch>
            <a:fillRect/>
          </a:stretch>
        </p:blipFill>
        <p:spPr>
          <a:xfrm>
            <a:off x="874063" y="2427288"/>
            <a:ext cx="4782850" cy="3516312"/>
          </a:xfrm>
        </p:spPr>
      </p:pic>
      <p:sp>
        <p:nvSpPr>
          <p:cNvPr id="5" name="Text Placeholder 4">
            <a:extLst>
              <a:ext uri="{FF2B5EF4-FFF2-40B4-BE49-F238E27FC236}">
                <a16:creationId xmlns:a16="http://schemas.microsoft.com/office/drawing/2014/main" id="{A7C2BC52-CBD3-D6D0-79E3-11A632C155B4}"/>
              </a:ext>
            </a:extLst>
          </p:cNvPr>
          <p:cNvSpPr>
            <a:spLocks noGrp="1"/>
          </p:cNvSpPr>
          <p:nvPr>
            <p:ph type="body" sz="quarter" idx="3"/>
          </p:nvPr>
        </p:nvSpPr>
        <p:spPr/>
        <p:txBody>
          <a:bodyPr/>
          <a:lstStyle/>
          <a:p>
            <a:pPr algn="ctr"/>
            <a:r>
              <a:rPr lang="en-US" sz="1600" dirty="0"/>
              <a:t>Reddit Sentiment Ethereum Logistic Regression</a:t>
            </a:r>
          </a:p>
        </p:txBody>
      </p:sp>
      <p:pic>
        <p:nvPicPr>
          <p:cNvPr id="13" name="Content Placeholder 12" descr="Chart&#10;&#10;Description automatically generated">
            <a:extLst>
              <a:ext uri="{FF2B5EF4-FFF2-40B4-BE49-F238E27FC236}">
                <a16:creationId xmlns:a16="http://schemas.microsoft.com/office/drawing/2014/main" id="{085F8111-AC00-F95C-2862-AFCF245691FD}"/>
              </a:ext>
            </a:extLst>
          </p:cNvPr>
          <p:cNvPicPr>
            <a:picLocks noGrp="1" noChangeAspect="1"/>
          </p:cNvPicPr>
          <p:nvPr>
            <p:ph sz="quarter" idx="4"/>
          </p:nvPr>
        </p:nvPicPr>
        <p:blipFill>
          <a:blip r:embed="rId4"/>
          <a:stretch>
            <a:fillRect/>
          </a:stretch>
        </p:blipFill>
        <p:spPr>
          <a:xfrm>
            <a:off x="6485478" y="2427288"/>
            <a:ext cx="4890006" cy="3516312"/>
          </a:xfrm>
        </p:spPr>
      </p:pic>
      <p:sp>
        <p:nvSpPr>
          <p:cNvPr id="7" name="Date Placeholder 6">
            <a:extLst>
              <a:ext uri="{FF2B5EF4-FFF2-40B4-BE49-F238E27FC236}">
                <a16:creationId xmlns:a16="http://schemas.microsoft.com/office/drawing/2014/main" id="{66CB41A3-286A-C70B-0AD1-0B31BE2BEB54}"/>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91E85287-62C0-22D2-2ACB-990CD242074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891A1D70-7DD4-7B66-C7CB-A724BD2E58FA}"/>
              </a:ext>
            </a:extLst>
          </p:cNvPr>
          <p:cNvSpPr>
            <a:spLocks noGrp="1"/>
          </p:cNvSpPr>
          <p:nvPr>
            <p:ph type="sldNum" sz="quarter" idx="12"/>
          </p:nvPr>
        </p:nvSpPr>
        <p:spPr/>
        <p:txBody>
          <a:bodyPr/>
          <a:lstStyle/>
          <a:p>
            <a:fld id="{DBA1B0FB-D917-4C8C-928F-313BD683BF39}" type="slidenum">
              <a:rPr lang="en-US" smtClean="0"/>
              <a:t>12</a:t>
            </a:fld>
            <a:endParaRPr lang="en-US"/>
          </a:p>
        </p:txBody>
      </p:sp>
    </p:spTree>
    <p:extLst>
      <p:ext uri="{BB962C8B-B14F-4D97-AF65-F5344CB8AC3E}">
        <p14:creationId xmlns:p14="http://schemas.microsoft.com/office/powerpoint/2010/main" val="2826983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3" name="Freeform: Shape 3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Oval 3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8" name="Rectangle 3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C77EB-52E0-2884-620C-7173223C485B}"/>
              </a:ext>
            </a:extLst>
          </p:cNvPr>
          <p:cNvSpPr>
            <a:spLocks noGrp="1"/>
          </p:cNvSpPr>
          <p:nvPr>
            <p:ph type="title"/>
          </p:nvPr>
        </p:nvSpPr>
        <p:spPr>
          <a:xfrm>
            <a:off x="316803" y="566928"/>
            <a:ext cx="2307526" cy="5206800"/>
          </a:xfrm>
        </p:spPr>
        <p:txBody>
          <a:bodyPr vert="horz" wrap="square" lIns="0" tIns="0" rIns="0" bIns="0" rtlCol="0" anchor="t" anchorCtr="0">
            <a:normAutofit/>
          </a:bodyPr>
          <a:lstStyle/>
          <a:p>
            <a:pPr>
              <a:lnSpc>
                <a:spcPct val="90000"/>
              </a:lnSpc>
            </a:pPr>
            <a:br>
              <a:rPr lang="en-US" sz="3700" dirty="0"/>
            </a:br>
            <a:br>
              <a:rPr lang="en-US" sz="3700" dirty="0"/>
            </a:br>
            <a:br>
              <a:rPr lang="en-US" sz="3700" dirty="0"/>
            </a:br>
            <a:r>
              <a:rPr lang="en-US" sz="3700" dirty="0"/>
              <a:t>Wall Street Journal Headlines  Sentiment </a:t>
            </a:r>
            <a:br>
              <a:rPr lang="en-US" sz="3700" dirty="0"/>
            </a:br>
            <a:r>
              <a:rPr lang="en-US" sz="3700" dirty="0"/>
              <a:t>Results</a:t>
            </a:r>
          </a:p>
        </p:txBody>
      </p:sp>
      <p:sp>
        <p:nvSpPr>
          <p:cNvPr id="29" name="Content Placeholder 28">
            <a:extLst>
              <a:ext uri="{FF2B5EF4-FFF2-40B4-BE49-F238E27FC236}">
                <a16:creationId xmlns:a16="http://schemas.microsoft.com/office/drawing/2014/main" id="{C646392A-0EE7-BAF5-06AA-7740D9458629}"/>
              </a:ext>
            </a:extLst>
          </p:cNvPr>
          <p:cNvSpPr>
            <a:spLocks noGrp="1"/>
          </p:cNvSpPr>
          <p:nvPr>
            <p:ph sz="half" idx="2"/>
          </p:nvPr>
        </p:nvSpPr>
        <p:spPr>
          <a:xfrm>
            <a:off x="5267325" y="549275"/>
            <a:ext cx="6373813" cy="1562959"/>
          </a:xfrm>
        </p:spPr>
        <p:txBody>
          <a:bodyPr vert="horz" wrap="square" lIns="0" tIns="0" rIns="0" bIns="0" rtlCol="0" anchor="t">
            <a:normAutofit/>
          </a:bodyPr>
          <a:lstStyle/>
          <a:p>
            <a:endParaRPr lang="en-US" sz="1600"/>
          </a:p>
        </p:txBody>
      </p:sp>
      <p:pic>
        <p:nvPicPr>
          <p:cNvPr id="11" name="Content Placeholder 10" descr="A picture containing chart">
            <a:extLst>
              <a:ext uri="{FF2B5EF4-FFF2-40B4-BE49-F238E27FC236}">
                <a16:creationId xmlns:a16="http://schemas.microsoft.com/office/drawing/2014/main" id="{9D95BD6D-B77D-BA66-165D-E4CBACE6954F}"/>
              </a:ext>
            </a:extLst>
          </p:cNvPr>
          <p:cNvPicPr>
            <a:picLocks noChangeAspect="1"/>
          </p:cNvPicPr>
          <p:nvPr/>
        </p:nvPicPr>
        <p:blipFill>
          <a:blip r:embed="rId3"/>
          <a:stretch>
            <a:fillRect/>
          </a:stretch>
        </p:blipFill>
        <p:spPr>
          <a:xfrm>
            <a:off x="4688958" y="2613036"/>
            <a:ext cx="5314070" cy="3746418"/>
          </a:xfrm>
          <a:custGeom>
            <a:avLst/>
            <a:gdLst/>
            <a:ahLst/>
            <a:cxnLst/>
            <a:rect l="l" t="t" r="r" b="b"/>
            <a:pathLst>
              <a:path w="5051426" h="3640362">
                <a:moveTo>
                  <a:pt x="0" y="0"/>
                </a:moveTo>
                <a:lnTo>
                  <a:pt x="5051426" y="0"/>
                </a:lnTo>
                <a:lnTo>
                  <a:pt x="5051426" y="3640362"/>
                </a:lnTo>
                <a:lnTo>
                  <a:pt x="0" y="3640362"/>
                </a:lnTo>
                <a:close/>
              </a:path>
            </a:pathLst>
          </a:custGeom>
        </p:spPr>
      </p:pic>
      <p:pic>
        <p:nvPicPr>
          <p:cNvPr id="21" name="Content Placeholder 20" descr="A screenshot of a computer">
            <a:extLst>
              <a:ext uri="{FF2B5EF4-FFF2-40B4-BE49-F238E27FC236}">
                <a16:creationId xmlns:a16="http://schemas.microsoft.com/office/drawing/2014/main" id="{C140CB83-A139-96BA-0D41-5A0FC2FCD5F0}"/>
              </a:ext>
            </a:extLst>
          </p:cNvPr>
          <p:cNvPicPr>
            <a:picLocks noGrp="1" noChangeAspect="1"/>
          </p:cNvPicPr>
          <p:nvPr>
            <p:ph sz="half" idx="1"/>
          </p:nvPr>
        </p:nvPicPr>
        <p:blipFill>
          <a:blip r:embed="rId4"/>
          <a:stretch>
            <a:fillRect/>
          </a:stretch>
        </p:blipFill>
        <p:spPr>
          <a:xfrm>
            <a:off x="3055906" y="321005"/>
            <a:ext cx="8819291" cy="2094581"/>
          </a:xfrm>
          <a:custGeom>
            <a:avLst/>
            <a:gdLst/>
            <a:ahLst/>
            <a:cxnLst/>
            <a:rect l="l" t="t" r="r" b="b"/>
            <a:pathLst>
              <a:path w="5051426" h="3640362">
                <a:moveTo>
                  <a:pt x="0" y="0"/>
                </a:moveTo>
                <a:lnTo>
                  <a:pt x="5051426" y="0"/>
                </a:lnTo>
                <a:lnTo>
                  <a:pt x="5051426" y="3640362"/>
                </a:lnTo>
                <a:lnTo>
                  <a:pt x="0" y="3640362"/>
                </a:lnTo>
                <a:close/>
              </a:path>
            </a:pathLst>
          </a:custGeom>
        </p:spPr>
      </p:pic>
      <p:sp>
        <p:nvSpPr>
          <p:cNvPr id="40" name="Rectangle 39">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E43EBB93-4DA8-905D-8140-CA4581145A02}"/>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6" name="Footer Placeholder 5">
            <a:extLst>
              <a:ext uri="{FF2B5EF4-FFF2-40B4-BE49-F238E27FC236}">
                <a16:creationId xmlns:a16="http://schemas.microsoft.com/office/drawing/2014/main" id="{94B28B76-D801-5DDE-E71C-B1B2F1A2CA2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7" name="Slide Number Placeholder 6">
            <a:extLst>
              <a:ext uri="{FF2B5EF4-FFF2-40B4-BE49-F238E27FC236}">
                <a16:creationId xmlns:a16="http://schemas.microsoft.com/office/drawing/2014/main" id="{22DF8139-371A-7929-1076-4A6D0FB9547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3669938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20A28A-693C-53C4-00F1-13F2E16E1BE7}"/>
              </a:ext>
            </a:extLst>
          </p:cNvPr>
          <p:cNvSpPr>
            <a:spLocks noGrp="1"/>
          </p:cNvSpPr>
          <p:nvPr>
            <p:ph type="title"/>
          </p:nvPr>
        </p:nvSpPr>
        <p:spPr>
          <a:xfrm>
            <a:off x="550862" y="549275"/>
            <a:ext cx="11091600" cy="662837"/>
          </a:xfrm>
        </p:spPr>
        <p:txBody>
          <a:bodyPr/>
          <a:lstStyle/>
          <a:p>
            <a:pPr algn="ctr"/>
            <a:r>
              <a:rPr lang="en-US" sz="4000" dirty="0"/>
              <a:t>The Cryvesto Approach to Achieve Project Goals</a:t>
            </a:r>
          </a:p>
        </p:txBody>
      </p:sp>
      <p:sp>
        <p:nvSpPr>
          <p:cNvPr id="11" name="Content Placeholder 10">
            <a:extLst>
              <a:ext uri="{FF2B5EF4-FFF2-40B4-BE49-F238E27FC236}">
                <a16:creationId xmlns:a16="http://schemas.microsoft.com/office/drawing/2014/main" id="{5C379375-F080-6696-6E73-1A4F59A9BEB1}"/>
              </a:ext>
            </a:extLst>
          </p:cNvPr>
          <p:cNvSpPr>
            <a:spLocks noGrp="1"/>
          </p:cNvSpPr>
          <p:nvPr>
            <p:ph idx="1"/>
          </p:nvPr>
        </p:nvSpPr>
        <p:spPr>
          <a:xfrm>
            <a:off x="550863" y="1439187"/>
            <a:ext cx="11090274" cy="4653269"/>
          </a:xfrm>
        </p:spPr>
        <p:txBody>
          <a:bodyPr/>
          <a:lstStyle/>
          <a:p>
            <a:pPr>
              <a:buFont typeface="Wingdings" panose="05000000000000000000" pitchFamily="2" charset="2"/>
              <a:buChar char="v"/>
            </a:pPr>
            <a:r>
              <a:rPr lang="en-US" sz="2800" dirty="0"/>
              <a:t>Backtested the models and compared Classification reports with Cumulative Returns </a:t>
            </a:r>
          </a:p>
          <a:p>
            <a:pPr>
              <a:buFont typeface="Wingdings" panose="05000000000000000000" pitchFamily="2" charset="2"/>
              <a:buChar char="v"/>
            </a:pPr>
            <a:r>
              <a:rPr lang="en-US" sz="2800" dirty="0"/>
              <a:t>Issues anticipated to tame the model </a:t>
            </a:r>
          </a:p>
          <a:p>
            <a:pPr lvl="1"/>
            <a:r>
              <a:rPr lang="en-US" sz="2400" dirty="0"/>
              <a:t>Placed strategic modifications in the signal coding </a:t>
            </a:r>
          </a:p>
          <a:p>
            <a:pPr lvl="1"/>
            <a:r>
              <a:rPr lang="en-US" sz="2400" dirty="0"/>
              <a:t>Backtested many trial runs with different configurations </a:t>
            </a:r>
          </a:p>
          <a:p>
            <a:pPr lvl="1"/>
            <a:r>
              <a:rPr lang="en-US" sz="2400" dirty="0"/>
              <a:t>Analyzed several Neural Network performance runs </a:t>
            </a:r>
          </a:p>
          <a:p>
            <a:pPr lvl="1"/>
            <a:r>
              <a:rPr lang="en-US" sz="2400" dirty="0"/>
              <a:t>Converted Classification Reports &amp; Charts to pandas for efficiency and avoid the tedious </a:t>
            </a:r>
            <a:r>
              <a:rPr lang="en-US" sz="2400" dirty="0" err="1"/>
              <a:t>backtesting</a:t>
            </a:r>
            <a:r>
              <a:rPr lang="en-US" sz="2400" dirty="0"/>
              <a:t> process of changing parameters and recording.</a:t>
            </a:r>
          </a:p>
          <a:p>
            <a:endParaRPr lang="en-US" sz="2400" dirty="0"/>
          </a:p>
          <a:p>
            <a:endParaRPr lang="en-US" sz="3200" dirty="0"/>
          </a:p>
          <a:p>
            <a:pPr>
              <a:buFont typeface="Wingdings" panose="05000000000000000000" pitchFamily="2" charset="2"/>
              <a:buChar char="v"/>
            </a:pPr>
            <a:endParaRPr lang="en-US" sz="3200" dirty="0"/>
          </a:p>
          <a:p>
            <a:endParaRPr lang="en-US" dirty="0"/>
          </a:p>
        </p:txBody>
      </p:sp>
      <p:sp>
        <p:nvSpPr>
          <p:cNvPr id="5" name="Date Placeholder 4">
            <a:extLst>
              <a:ext uri="{FF2B5EF4-FFF2-40B4-BE49-F238E27FC236}">
                <a16:creationId xmlns:a16="http://schemas.microsoft.com/office/drawing/2014/main" id="{30CD7082-BBAF-3CAB-8F0F-BEE40B56B078}"/>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769613C3-302F-7805-A081-BF556F7B69A3}"/>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C870280-F12A-9AFF-C718-2153462D07F5}"/>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13518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4" name="Freeform: Shape 2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9" name="Rectangle 2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Close-up of hands using a touchscreen device&#10;&#10;Description automatically generated with medium confidence">
            <a:extLst>
              <a:ext uri="{FF2B5EF4-FFF2-40B4-BE49-F238E27FC236}">
                <a16:creationId xmlns:a16="http://schemas.microsoft.com/office/drawing/2014/main" id="{5236E0D9-AFF0-FC3B-61BF-A42547D5204D}"/>
              </a:ext>
            </a:extLst>
          </p:cNvPr>
          <p:cNvPicPr>
            <a:picLocks noGrp="1" noChangeAspect="1"/>
          </p:cNvPicPr>
          <p:nvPr>
            <p:ph type="pic" sz="quarter" idx="15"/>
          </p:nvPr>
        </p:nvPicPr>
        <p:blipFill rotWithShape="1">
          <a:blip r:embed="rId3">
            <a:alphaModFix amt="40000"/>
          </a:blip>
          <a:srcRect l="12395" r="21239"/>
          <a:stretch/>
        </p:blipFill>
        <p:spPr>
          <a:xfrm>
            <a:off x="1" y="1"/>
            <a:ext cx="5988050" cy="6858000"/>
          </a:xfrm>
          <a:custGeom>
            <a:avLst/>
            <a:gdLst/>
            <a:ahLst/>
            <a:cxnLst/>
            <a:rect l="l" t="t" r="r" b="b"/>
            <a:pathLst>
              <a:path w="6922273" h="6858000">
                <a:moveTo>
                  <a:pt x="0" y="0"/>
                </a:moveTo>
                <a:lnTo>
                  <a:pt x="6922273" y="0"/>
                </a:lnTo>
                <a:lnTo>
                  <a:pt x="6922273" y="6858000"/>
                </a:lnTo>
                <a:lnTo>
                  <a:pt x="0" y="6858000"/>
                </a:lnTo>
                <a:close/>
              </a:path>
            </a:pathLst>
          </a:custGeom>
          <a:effectLst>
            <a:softEdge rad="0"/>
          </a:effectLst>
        </p:spPr>
      </p:pic>
      <p:sp>
        <p:nvSpPr>
          <p:cNvPr id="2" name="Title 1">
            <a:extLst>
              <a:ext uri="{FF2B5EF4-FFF2-40B4-BE49-F238E27FC236}">
                <a16:creationId xmlns:a16="http://schemas.microsoft.com/office/drawing/2014/main" id="{752095D4-B121-1E2F-0EFB-B96DE3C54434}"/>
              </a:ext>
            </a:extLst>
          </p:cNvPr>
          <p:cNvSpPr>
            <a:spLocks noGrp="1"/>
          </p:cNvSpPr>
          <p:nvPr>
            <p:ph type="ctrTitle"/>
          </p:nvPr>
        </p:nvSpPr>
        <p:spPr>
          <a:xfrm>
            <a:off x="406401" y="549276"/>
            <a:ext cx="5401650" cy="1911633"/>
          </a:xfrm>
        </p:spPr>
        <p:txBody>
          <a:bodyPr vert="horz" wrap="square" lIns="0" tIns="0" rIns="0" bIns="0" rtlCol="0" anchor="b" anchorCtr="0">
            <a:normAutofit/>
          </a:bodyPr>
          <a:lstStyle/>
          <a:p>
            <a:pPr>
              <a:lnSpc>
                <a:spcPct val="100000"/>
              </a:lnSpc>
            </a:pPr>
            <a:r>
              <a:rPr lang="en-US" sz="5400" kern="1200" dirty="0">
                <a:solidFill>
                  <a:schemeClr val="tx1"/>
                </a:solidFill>
                <a:latin typeface="+mj-lt"/>
                <a:ea typeface="+mj-ea"/>
                <a:cs typeface="+mj-cs"/>
              </a:rPr>
              <a:t>The Cryvesto Sentiment Meter</a:t>
            </a:r>
          </a:p>
        </p:txBody>
      </p:sp>
      <p:pic>
        <p:nvPicPr>
          <p:cNvPr id="10" name="Picture Placeholder 9" descr="Graphical user interface, application&#10;&#10;Description automatically generated">
            <a:extLst>
              <a:ext uri="{FF2B5EF4-FFF2-40B4-BE49-F238E27FC236}">
                <a16:creationId xmlns:a16="http://schemas.microsoft.com/office/drawing/2014/main" id="{DEE10CEA-2C15-3970-1B8B-90DB88D701A4}"/>
              </a:ext>
            </a:extLst>
          </p:cNvPr>
          <p:cNvPicPr>
            <a:picLocks noGrp="1" noChangeAspect="1"/>
          </p:cNvPicPr>
          <p:nvPr>
            <p:ph type="pic" sz="quarter" idx="16"/>
          </p:nvPr>
        </p:nvPicPr>
        <p:blipFill rotWithShape="1">
          <a:blip r:embed="rId4"/>
          <a:srcRect r="10950"/>
          <a:stretch/>
        </p:blipFill>
        <p:spPr>
          <a:xfrm>
            <a:off x="5990450" y="0"/>
            <a:ext cx="6201550" cy="6858000"/>
          </a:xfrm>
          <a:custGeom>
            <a:avLst/>
            <a:gdLst/>
            <a:ahLst/>
            <a:cxnLst/>
            <a:rect l="l" t="t" r="r" b="b"/>
            <a:pathLst>
              <a:path w="5264925" h="6858000">
                <a:moveTo>
                  <a:pt x="0" y="0"/>
                </a:moveTo>
                <a:lnTo>
                  <a:pt x="5264925" y="0"/>
                </a:lnTo>
                <a:lnTo>
                  <a:pt x="5264925" y="6858000"/>
                </a:lnTo>
                <a:lnTo>
                  <a:pt x="0" y="6858000"/>
                </a:lnTo>
                <a:close/>
              </a:path>
            </a:pathLst>
          </a:custGeom>
        </p:spPr>
      </p:pic>
      <p:sp>
        <p:nvSpPr>
          <p:cNvPr id="31" name="Rectangle 30">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949E3E2-DB53-2D00-394F-E4FED2C46591}"/>
              </a:ext>
            </a:extLst>
          </p:cNvPr>
          <p:cNvSpPr>
            <a:spLocks noGrp="1"/>
          </p:cNvSpPr>
          <p:nvPr>
            <p:ph type="subTitle" idx="1"/>
          </p:nvPr>
        </p:nvSpPr>
        <p:spPr>
          <a:xfrm>
            <a:off x="550864" y="3827610"/>
            <a:ext cx="5257188" cy="2265216"/>
          </a:xfrm>
        </p:spPr>
        <p:txBody>
          <a:bodyPr vert="horz" wrap="square" lIns="0" tIns="0" rIns="0" bIns="0" rtlCol="0">
            <a:normAutofit/>
          </a:bodyPr>
          <a:lstStyle/>
          <a:p>
            <a:pPr marL="0" indent="0">
              <a:lnSpc>
                <a:spcPct val="100000"/>
              </a:lnSpc>
            </a:pPr>
            <a:endParaRPr lang="en-US" sz="3200" kern="1200">
              <a:latin typeface="+mn-lt"/>
              <a:ea typeface="+mn-ea"/>
              <a:cs typeface="+mn-cs"/>
            </a:endParaRPr>
          </a:p>
          <a:p>
            <a:pPr marL="0" indent="0">
              <a:lnSpc>
                <a:spcPct val="100000"/>
              </a:lnSpc>
            </a:pPr>
            <a:r>
              <a:rPr lang="en-US" sz="3200" kern="1200">
                <a:latin typeface="+mn-lt"/>
                <a:ea typeface="+mn-ea"/>
                <a:cs typeface="+mn-cs"/>
              </a:rPr>
              <a:t>The </a:t>
            </a:r>
            <a:r>
              <a:rPr lang="en-US" sz="3200" kern="1200">
                <a:effectLst/>
                <a:latin typeface="+mn-lt"/>
                <a:ea typeface="+mn-ea"/>
                <a:cs typeface="+mn-cs"/>
              </a:rPr>
              <a:t>ML-STB program signals a bull market </a:t>
            </a:r>
            <a:endParaRPr lang="en-US" sz="3200" kern="1200" dirty="0">
              <a:latin typeface="+mn-lt"/>
              <a:ea typeface="+mn-ea"/>
              <a:cs typeface="+mn-cs"/>
            </a:endParaRPr>
          </a:p>
        </p:txBody>
      </p:sp>
      <p:sp>
        <p:nvSpPr>
          <p:cNvPr id="6" name="Date Placeholder 5">
            <a:extLst>
              <a:ext uri="{FF2B5EF4-FFF2-40B4-BE49-F238E27FC236}">
                <a16:creationId xmlns:a16="http://schemas.microsoft.com/office/drawing/2014/main" id="{FC692C3C-EB1F-39D6-2128-FF7854C63E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7" name="Footer Placeholder 6">
            <a:extLst>
              <a:ext uri="{FF2B5EF4-FFF2-40B4-BE49-F238E27FC236}">
                <a16:creationId xmlns:a16="http://schemas.microsoft.com/office/drawing/2014/main" id="{54DFFEA8-D4AC-68D6-3300-6EDFFEB10D4B}"/>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8" name="Slide Number Placeholder 7">
            <a:extLst>
              <a:ext uri="{FF2B5EF4-FFF2-40B4-BE49-F238E27FC236}">
                <a16:creationId xmlns:a16="http://schemas.microsoft.com/office/drawing/2014/main" id="{F172BEAB-7B97-46D1-25E8-3F5A9B64E42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Tree>
    <p:extLst>
      <p:ext uri="{BB962C8B-B14F-4D97-AF65-F5344CB8AC3E}">
        <p14:creationId xmlns:p14="http://schemas.microsoft.com/office/powerpoint/2010/main" val="367405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87A787-223D-EF2A-C36E-BC47523596E6}"/>
              </a:ext>
            </a:extLst>
          </p:cNvPr>
          <p:cNvSpPr>
            <a:spLocks noGrp="1"/>
          </p:cNvSpPr>
          <p:nvPr>
            <p:ph type="title"/>
          </p:nvPr>
        </p:nvSpPr>
        <p:spPr>
          <a:xfrm>
            <a:off x="6817360" y="365761"/>
            <a:ext cx="4998720" cy="2186939"/>
          </a:xfrm>
        </p:spPr>
        <p:txBody>
          <a:bodyPr wrap="square" anchor="b">
            <a:noAutofit/>
          </a:bodyPr>
          <a:lstStyle/>
          <a:p>
            <a:pPr algn="ctr"/>
            <a:r>
              <a:rPr lang="en-US" sz="4000" dirty="0"/>
              <a:t>Cryvesto 2.0 ML-STB</a:t>
            </a:r>
            <a:br>
              <a:rPr lang="en-US" sz="4000" dirty="0"/>
            </a:br>
            <a:r>
              <a:rPr lang="en-US" sz="4000" dirty="0"/>
              <a:t>Graphic User Interface using Streamlit </a:t>
            </a:r>
          </a:p>
        </p:txBody>
      </p:sp>
      <p:pic>
        <p:nvPicPr>
          <p:cNvPr id="10" name="Content Placeholder 9" descr="Graphical user interface, text, application&#10;&#10;Description automatically generated">
            <a:extLst>
              <a:ext uri="{FF2B5EF4-FFF2-40B4-BE49-F238E27FC236}">
                <a16:creationId xmlns:a16="http://schemas.microsoft.com/office/drawing/2014/main" id="{6D7A4A4E-3F69-0889-CAA6-635A6E528BB3}"/>
              </a:ext>
            </a:extLst>
          </p:cNvPr>
          <p:cNvPicPr>
            <a:picLocks noChangeAspect="1"/>
          </p:cNvPicPr>
          <p:nvPr/>
        </p:nvPicPr>
        <p:blipFill>
          <a:blip r:embed="rId3"/>
          <a:stretch>
            <a:fillRect/>
          </a:stretch>
        </p:blipFill>
        <p:spPr>
          <a:xfrm>
            <a:off x="553403" y="365760"/>
            <a:ext cx="5710554" cy="5861076"/>
          </a:xfrm>
          <a:custGeom>
            <a:avLst/>
            <a:gdLst/>
            <a:ahLst/>
            <a:cxnLst/>
            <a:rect l="l" t="t" r="r" b="b"/>
            <a:pathLst>
              <a:path w="5092062" h="5759450">
                <a:moveTo>
                  <a:pt x="0" y="0"/>
                </a:moveTo>
                <a:lnTo>
                  <a:pt x="5092062" y="0"/>
                </a:lnTo>
                <a:lnTo>
                  <a:pt x="5092062" y="5759450"/>
                </a:lnTo>
                <a:lnTo>
                  <a:pt x="0" y="5759450"/>
                </a:lnTo>
                <a:close/>
              </a:path>
            </a:pathLst>
          </a:custGeom>
        </p:spPr>
      </p:pic>
      <p:pic>
        <p:nvPicPr>
          <p:cNvPr id="22" name="Content Placeholder 21" descr="A picture containing person, close&#10;&#10;Description automatically generated">
            <a:extLst>
              <a:ext uri="{FF2B5EF4-FFF2-40B4-BE49-F238E27FC236}">
                <a16:creationId xmlns:a16="http://schemas.microsoft.com/office/drawing/2014/main" id="{EEAF0739-66D4-73B4-B103-33E3AE7271CB}"/>
              </a:ext>
            </a:extLst>
          </p:cNvPr>
          <p:cNvPicPr>
            <a:picLocks noGrp="1" noChangeAspect="1"/>
          </p:cNvPicPr>
          <p:nvPr>
            <p:ph idx="1"/>
          </p:nvPr>
        </p:nvPicPr>
        <p:blipFill>
          <a:blip r:embed="rId4"/>
          <a:stretch>
            <a:fillRect/>
          </a:stretch>
        </p:blipFill>
        <p:spPr>
          <a:xfrm>
            <a:off x="6571493" y="2912892"/>
            <a:ext cx="5244587" cy="3058160"/>
          </a:xfrm>
        </p:spPr>
      </p:pic>
      <p:sp>
        <p:nvSpPr>
          <p:cNvPr id="4" name="Date Placeholder 3">
            <a:extLst>
              <a:ext uri="{FF2B5EF4-FFF2-40B4-BE49-F238E27FC236}">
                <a16:creationId xmlns:a16="http://schemas.microsoft.com/office/drawing/2014/main" id="{39546B0B-EFB2-E4E1-C2B4-9DD8721FA3EF}"/>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B593BE9A-E0FD-D34E-835C-5DACCE06860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909C737-B425-AE14-39D3-51229F0189EC}"/>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16</a:t>
            </a:fld>
            <a:endParaRPr lang="en-US"/>
          </a:p>
        </p:txBody>
      </p:sp>
    </p:spTree>
    <p:extLst>
      <p:ext uri="{BB962C8B-B14F-4D97-AF65-F5344CB8AC3E}">
        <p14:creationId xmlns:p14="http://schemas.microsoft.com/office/powerpoint/2010/main" val="97117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3911600" y="3891280"/>
            <a:ext cx="8158480" cy="2336800"/>
          </a:xfrm>
        </p:spPr>
        <p:txBody>
          <a:bodyPr>
            <a:normAutofit fontScale="62500" lnSpcReduction="20000"/>
          </a:bodyPr>
          <a:lstStyle/>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Benefits:</a:t>
            </a:r>
            <a:endParaRPr lang="en-US" sz="1800" dirty="0">
              <a:effectLst/>
              <a:latin typeface="Arial" panose="020B0604020202020204" pitchFamily="34" charset="0"/>
              <a:ea typeface="Arial" panose="020B0604020202020204" pitchFamily="34" charset="0"/>
            </a:endParaRPr>
          </a:p>
          <a:p>
            <a:pPr marL="342900" marR="0" lvl="0" indent="-342900">
              <a:lnSpc>
                <a:spcPct val="115000"/>
              </a:lnSpc>
              <a:spcBef>
                <a:spcPts val="0"/>
              </a:spcBef>
              <a:spcAft>
                <a:spcPts val="0"/>
              </a:spcAft>
              <a:buClr>
                <a:srgbClr val="1D1C1D"/>
              </a:buClr>
              <a:buSzPts val="1150"/>
              <a:buFont typeface="Arial" panose="020B0604020202020204" pitchFamily="34" charset="0"/>
              <a:buChar char=""/>
            </a:pPr>
            <a:r>
              <a:rPr lang="en-US" sz="1800" u="none" strike="noStrike" dirty="0">
                <a:effectLst/>
                <a:latin typeface="Arial" panose="020B0604020202020204" pitchFamily="34" charset="0"/>
                <a:ea typeface="Arial" panose="020B0604020202020204" pitchFamily="34" charset="0"/>
                <a:cs typeface="Arial" panose="020B0604020202020204" pitchFamily="34" charset="0"/>
              </a:rPr>
              <a:t> </a:t>
            </a:r>
          </a:p>
          <a:p>
            <a:pPr marL="342900" marR="0" lvl="0" indent="-342900">
              <a:lnSpc>
                <a:spcPct val="115000"/>
              </a:lnSpc>
              <a:spcBef>
                <a:spcPts val="0"/>
              </a:spcBef>
              <a:spcAft>
                <a:spcPts val="0"/>
              </a:spcAft>
              <a:buClr>
                <a:srgbClr val="1D1C1D"/>
              </a:buClr>
              <a:buSzPts val="1150"/>
              <a:buFont typeface="Arial" panose="020B0604020202020204" pitchFamily="34" charset="0"/>
              <a:buChar char=""/>
            </a:pPr>
            <a:r>
              <a:rPr lang="en-US" sz="1800" u="none" strike="noStrike" dirty="0">
                <a:effectLst/>
                <a:latin typeface="Arial" panose="020B0604020202020204" pitchFamily="34" charset="0"/>
                <a:ea typeface="Arial" panose="020B0604020202020204" pitchFamily="34" charset="0"/>
                <a:cs typeface="Arial" panose="020B0604020202020204" pitchFamily="34" charset="0"/>
              </a:rPr>
              <a:t> </a:t>
            </a:r>
          </a:p>
          <a:p>
            <a:pPr marL="342900" marR="0" lvl="0" indent="-342900">
              <a:lnSpc>
                <a:spcPct val="115000"/>
              </a:lnSpc>
              <a:spcBef>
                <a:spcPts val="0"/>
              </a:spcBef>
              <a:spcAft>
                <a:spcPts val="0"/>
              </a:spcAft>
              <a:buClr>
                <a:srgbClr val="1D1C1D"/>
              </a:buClr>
              <a:buSzPts val="1150"/>
              <a:buFont typeface="Arial" panose="020B0604020202020204" pitchFamily="34" charset="0"/>
              <a:buChar char=""/>
            </a:pPr>
            <a:r>
              <a:rPr lang="en-US" sz="1800" u="none" strike="noStrike" dirty="0">
                <a:solidFill>
                  <a:srgbClr val="1D1C1D"/>
                </a:solidFill>
                <a:effectLst/>
                <a:latin typeface="Arial" panose="020B0604020202020204" pitchFamily="34" charset="0"/>
                <a:ea typeface="Arial" panose="020B0604020202020204" pitchFamily="34" charset="0"/>
                <a:cs typeface="Arial" panose="020B0604020202020204" pitchFamily="34" charset="0"/>
              </a:rPr>
              <a:t> Cryvesto gets ahead of trends before they occur on the market.</a:t>
            </a:r>
            <a:endParaRPr lang="en-US" sz="1800" u="none" strike="noStrike"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 </a:t>
            </a:r>
            <a:r>
              <a:rPr lang="en-US" sz="1800" u="none" strike="noStrike" dirty="0">
                <a:solidFill>
                  <a:srgbClr val="1D1C1D"/>
                </a:solidFill>
                <a:effectLst/>
                <a:latin typeface="Arial" panose="020B0604020202020204" pitchFamily="34" charset="0"/>
                <a:ea typeface="Arial" panose="020B0604020202020204" pitchFamily="34" charset="0"/>
                <a:cs typeface="Arial" panose="020B0604020202020204" pitchFamily="34" charset="0"/>
              </a:rPr>
              <a:t>s are executed at the best possible prices </a:t>
            </a:r>
            <a:endParaRPr lang="en-US" sz="1800" u="none" strike="noStrike"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solidFill>
                  <a:srgbClr val="1D1C1D"/>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342900" marR="0" lvl="0" indent="-342900">
              <a:lnSpc>
                <a:spcPct val="115000"/>
              </a:lnSpc>
              <a:spcBef>
                <a:spcPts val="0"/>
              </a:spcBef>
              <a:spcAft>
                <a:spcPts val="0"/>
              </a:spcAft>
              <a:buClr>
                <a:srgbClr val="1D1C1D"/>
              </a:buClr>
              <a:buSzPts val="1150"/>
              <a:buFont typeface="Arial" panose="020B0604020202020204" pitchFamily="34" charset="0"/>
              <a:buChar char=""/>
            </a:pPr>
            <a:r>
              <a:rPr lang="en-US" sz="1800" u="none" strike="noStrike" dirty="0">
                <a:solidFill>
                  <a:srgbClr val="1D1C1D"/>
                </a:solidFill>
                <a:effectLst/>
                <a:latin typeface="Arial" panose="020B0604020202020204" pitchFamily="34" charset="0"/>
                <a:ea typeface="Arial" panose="020B0604020202020204" pitchFamily="34" charset="0"/>
                <a:cs typeface="Arial" panose="020B0604020202020204" pitchFamily="34" charset="0"/>
              </a:rPr>
              <a:t>Trades are timed correctly and instantly to avoid significant price changes before volatility increases in the marketplace-  adding targeted security.</a:t>
            </a:r>
            <a:endParaRPr lang="en-US" sz="1800" u="none" strike="noStrike" dirty="0">
              <a:effectLst/>
              <a:latin typeface="Arial" panose="020B0604020202020204" pitchFamily="34" charset="0"/>
              <a:ea typeface="Arial" panose="020B0604020202020204" pitchFamily="34" charset="0"/>
              <a:cs typeface="Arial" panose="020B0604020202020204" pitchFamily="34" charset="0"/>
            </a:endParaRPr>
          </a:p>
          <a:p>
            <a:pPr marL="0" marR="0">
              <a:lnSpc>
                <a:spcPct val="115000"/>
              </a:lnSpc>
              <a:spcBef>
                <a:spcPts val="0"/>
              </a:spcBef>
              <a:spcAft>
                <a:spcPts val="0"/>
              </a:spcAft>
            </a:pPr>
            <a:r>
              <a:rPr lang="en-US" sz="1800" b="0" i="0" u="none" strike="noStrike" baseline="0" dirty="0">
                <a:solidFill>
                  <a:srgbClr val="1D1C1D"/>
                </a:solidFill>
                <a:latin typeface="ArialMT"/>
              </a:rPr>
              <a:t>of trends before they occur on the market.</a:t>
            </a:r>
          </a:p>
          <a:p>
            <a:pPr algn="l"/>
            <a:r>
              <a:rPr lang="en-US" sz="1800" b="0" i="0" u="none" strike="noStrike" baseline="0" dirty="0">
                <a:solidFill>
                  <a:srgbClr val="1D1C1D"/>
                </a:solidFill>
                <a:latin typeface="ArialMT"/>
              </a:rPr>
              <a:t>Trades are executed at the best possible prices</a:t>
            </a: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Tree>
    <p:extLst>
      <p:ext uri="{BB962C8B-B14F-4D97-AF65-F5344CB8AC3E}">
        <p14:creationId xmlns:p14="http://schemas.microsoft.com/office/powerpoint/2010/main" val="3521561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text, person&#10;&#10;Description automatically generated">
            <a:extLst>
              <a:ext uri="{FF2B5EF4-FFF2-40B4-BE49-F238E27FC236}">
                <a16:creationId xmlns:a16="http://schemas.microsoft.com/office/drawing/2014/main" id="{F1E66489-AD50-5CC0-C16A-E5E3DF6C2D9C}"/>
              </a:ext>
            </a:extLst>
          </p:cNvPr>
          <p:cNvPicPr>
            <a:picLocks noGrp="1" noChangeAspect="1"/>
          </p:cNvPicPr>
          <p:nvPr>
            <p:ph type="pic" sz="quarter" idx="13"/>
          </p:nvPr>
        </p:nvPicPr>
        <p:blipFill>
          <a:blip r:embed="rId3"/>
          <a:srcRect l="3962" r="3962"/>
          <a:stretch>
            <a:fillRect/>
          </a:stretch>
        </p:blipFill>
        <p:spPr>
          <a:xfrm>
            <a:off x="0" y="303389"/>
            <a:ext cx="12192000" cy="6858000"/>
          </a:xfrm>
        </p:spPr>
      </p:pic>
      <p:sp>
        <p:nvSpPr>
          <p:cNvPr id="3" name="Date Placeholder 2">
            <a:extLst>
              <a:ext uri="{FF2B5EF4-FFF2-40B4-BE49-F238E27FC236}">
                <a16:creationId xmlns:a16="http://schemas.microsoft.com/office/drawing/2014/main" id="{BD65658F-29F3-EC89-C67B-D707E65C94C0}"/>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E1CEC8E9-E4EB-6E9E-920F-114EA5FBC1A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D50FD439-92B9-EAF3-6490-F6250449421C}"/>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6" name="Title 5">
            <a:extLst>
              <a:ext uri="{FF2B5EF4-FFF2-40B4-BE49-F238E27FC236}">
                <a16:creationId xmlns:a16="http://schemas.microsoft.com/office/drawing/2014/main" id="{1E488276-C014-1873-54A9-F2AECB26F749}"/>
              </a:ext>
            </a:extLst>
          </p:cNvPr>
          <p:cNvSpPr>
            <a:spLocks noGrp="1"/>
          </p:cNvSpPr>
          <p:nvPr>
            <p:ph type="ctrTitle"/>
          </p:nvPr>
        </p:nvSpPr>
        <p:spPr>
          <a:xfrm>
            <a:off x="404107" y="549276"/>
            <a:ext cx="5583944" cy="1027208"/>
          </a:xfrm>
        </p:spPr>
        <p:txBody>
          <a:bodyPr/>
          <a:lstStyle/>
          <a:p>
            <a:pPr algn="ctr"/>
            <a:r>
              <a:rPr lang="en-US" sz="4400" dirty="0"/>
              <a:t>Future Direction</a:t>
            </a:r>
          </a:p>
        </p:txBody>
      </p:sp>
      <p:sp>
        <p:nvSpPr>
          <p:cNvPr id="7" name="Subtitle 6">
            <a:extLst>
              <a:ext uri="{FF2B5EF4-FFF2-40B4-BE49-F238E27FC236}">
                <a16:creationId xmlns:a16="http://schemas.microsoft.com/office/drawing/2014/main" id="{15D6A71C-358B-6555-C351-ABBB15989B83}"/>
              </a:ext>
            </a:extLst>
          </p:cNvPr>
          <p:cNvSpPr>
            <a:spLocks noGrp="1"/>
          </p:cNvSpPr>
          <p:nvPr>
            <p:ph type="subTitle" idx="1"/>
          </p:nvPr>
        </p:nvSpPr>
        <p:spPr>
          <a:xfrm>
            <a:off x="404106" y="2089472"/>
            <a:ext cx="7063494" cy="3676327"/>
          </a:xfrm>
        </p:spPr>
        <p:txBody>
          <a:bodyPr/>
          <a:lstStyle/>
          <a:p>
            <a:pPr marL="342900" indent="-342900">
              <a:buFont typeface="Arial" panose="020B0604020202020204" pitchFamily="34" charset="0"/>
              <a:buChar char="•"/>
            </a:pPr>
            <a:r>
              <a:rPr lang="en-US" dirty="0"/>
              <a:t>Make Cryvesto app predict with Live Social Media Feed</a:t>
            </a:r>
          </a:p>
          <a:p>
            <a:pPr marL="342900" indent="-342900">
              <a:buFont typeface="Arial" panose="020B0604020202020204" pitchFamily="34" charset="0"/>
              <a:buChar char="•"/>
            </a:pPr>
            <a:r>
              <a:rPr lang="en-US" dirty="0"/>
              <a:t>Refine and develop our proprietary methodology to detect sentiments using latest advances in NLP </a:t>
            </a:r>
          </a:p>
          <a:p>
            <a:pPr marL="342900" indent="-342900">
              <a:buFont typeface="Arial" panose="020B0604020202020204" pitchFamily="34" charset="0"/>
              <a:buChar char="•"/>
            </a:pPr>
            <a:r>
              <a:rPr lang="en-US" dirty="0"/>
              <a:t>Improve our proprietary SMA Sentiments Strategy</a:t>
            </a:r>
          </a:p>
          <a:p>
            <a:pPr marL="342900" indent="-342900">
              <a:buFont typeface="Arial" panose="020B0604020202020204" pitchFamily="34" charset="0"/>
              <a:buChar char="•"/>
            </a:pPr>
            <a:r>
              <a:rPr lang="en-US" dirty="0"/>
              <a:t>File for Copyright and Patent protection for all of our Intellectual Property</a:t>
            </a:r>
          </a:p>
        </p:txBody>
      </p:sp>
    </p:spTree>
    <p:extLst>
      <p:ext uri="{BB962C8B-B14F-4D97-AF65-F5344CB8AC3E}">
        <p14:creationId xmlns:p14="http://schemas.microsoft.com/office/powerpoint/2010/main" val="2765319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640965"/>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451861"/>
            <a:ext cx="5437187" cy="2640965"/>
          </a:xfrm>
        </p:spPr>
        <p:txBody>
          <a:bodyPr/>
          <a:lstStyle/>
          <a:p>
            <a:r>
              <a:rPr lang="en-US" sz="3600" dirty="0"/>
              <a:t>Team Cryvesto 2.O</a:t>
            </a:r>
          </a:p>
          <a:p>
            <a:r>
              <a:rPr lang="en-US" dirty="0"/>
              <a:t>1101011001@cti.com</a:t>
            </a:r>
          </a:p>
          <a:p>
            <a:r>
              <a:rPr lang="en-US" dirty="0"/>
              <a:t>Cryvesto Technologies Inc.</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48755" y="479203"/>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19</a:t>
            </a:fld>
            <a:endParaRPr lang="en-US"/>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6"/>
            <a:ext cx="3565524" cy="751204"/>
          </a:xfrm>
        </p:spPr>
        <p:txBody>
          <a:bodyPr/>
          <a:lstStyle/>
          <a:p>
            <a:pPr algn="ctr"/>
            <a:r>
              <a:rPr lang="en-US" sz="4400"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728963"/>
            <a:ext cx="3565525" cy="4143518"/>
          </a:xfrm>
        </p:spPr>
        <p:txBody>
          <a:bodyPr/>
          <a:lstStyle/>
          <a:p>
            <a:pPr algn="ctr"/>
            <a:r>
              <a:rPr lang="en-US" dirty="0"/>
              <a:t>Intro: Executive Summary &amp; Project Goals </a:t>
            </a:r>
          </a:p>
          <a:p>
            <a:pPr algn="ctr"/>
            <a:r>
              <a:rPr lang="en-US" dirty="0"/>
              <a:t>Approach to Achieve Goals</a:t>
            </a:r>
          </a:p>
          <a:p>
            <a:pPr algn="ctr"/>
            <a:r>
              <a:rPr lang="en-US" dirty="0"/>
              <a:t>Research &amp; Data Preparation</a:t>
            </a:r>
          </a:p>
          <a:p>
            <a:pPr algn="ctr"/>
            <a:r>
              <a:rPr lang="en-US" dirty="0"/>
              <a:t>The Selected Model</a:t>
            </a:r>
          </a:p>
          <a:p>
            <a:pPr algn="ctr"/>
            <a:r>
              <a:rPr lang="en-US" dirty="0"/>
              <a:t>Results &amp; conclusion or Application</a:t>
            </a:r>
          </a:p>
          <a:p>
            <a:pPr algn="ctr"/>
            <a:r>
              <a:rPr lang="en-US" dirty="0"/>
              <a:t>Future Next Steps</a:t>
            </a:r>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23" b="23"/>
          <a:stretch/>
        </p:blipFill>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134" b="134"/>
          <a:stretch/>
        </p:blipFill>
        <p:spPr>
          <a:xfrm>
            <a:off x="8918575" y="596391"/>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a:lstStyle/>
          <a:p>
            <a:fld id="{DBA1B0FB-D917-4C8C-928F-313BD683BF39}" type="slidenum">
              <a:rPr lang="en-US" smtClean="0"/>
              <a:pPr/>
              <a:t>2</a:t>
            </a:fld>
            <a:endParaRPr lang="en-US"/>
          </a:p>
        </p:txBody>
      </p:sp>
      <p:pic>
        <p:nvPicPr>
          <p:cNvPr id="4" name="Picture 3">
            <a:extLst>
              <a:ext uri="{FF2B5EF4-FFF2-40B4-BE49-F238E27FC236}">
                <a16:creationId xmlns:a16="http://schemas.microsoft.com/office/drawing/2014/main" id="{8B2DECC8-5300-DB59-B493-899F0CEC3357}"/>
              </a:ext>
            </a:extLst>
          </p:cNvPr>
          <p:cNvPicPr>
            <a:picLocks noChangeAspect="1"/>
          </p:cNvPicPr>
          <p:nvPr/>
        </p:nvPicPr>
        <p:blipFill>
          <a:blip r:embed="rId6"/>
          <a:stretch>
            <a:fillRect/>
          </a:stretch>
        </p:blipFill>
        <p:spPr>
          <a:xfrm>
            <a:off x="8920539" y="596391"/>
            <a:ext cx="2261812" cy="2261812"/>
          </a:xfrm>
          <a:prstGeom prst="rect">
            <a:avLst/>
          </a:prstGeom>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 &amp; Proposal</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24384" y="3840"/>
            <a:ext cx="3054096" cy="3542000"/>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7" y="0"/>
            <a:ext cx="3054096" cy="3545840"/>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545840"/>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3647440"/>
            <a:ext cx="6221412" cy="2658767"/>
          </a:xfrm>
          <a:noFill/>
        </p:spPr>
        <p:txBody>
          <a:bodyPr>
            <a:normAutofit/>
          </a:bodyPr>
          <a:lstStyle/>
          <a:p>
            <a:r>
              <a:rPr lang="en-US" sz="1800" dirty="0">
                <a:ea typeface="Calibri" panose="020F0502020204030204" pitchFamily="34" charset="0"/>
                <a:cs typeface="Times New Roman" panose="02020603050405020304" pitchFamily="18" charset="0"/>
              </a:rPr>
              <a:t>T</a:t>
            </a:r>
            <a:r>
              <a:rPr lang="en-US" sz="1800" dirty="0">
                <a:effectLst/>
                <a:ea typeface="Calibri" panose="020F0502020204030204" pitchFamily="34" charset="0"/>
                <a:cs typeface="Times New Roman" panose="02020603050405020304" pitchFamily="18" charset="0"/>
              </a:rPr>
              <a:t>eam Cryvesto 2.0 attempts to construct a Machine Learning Sentiment Trade Bot (ML-STB) that identifies ‘Bullish’ or ‘Bearish’ market sentiment from news and social media sources</a:t>
            </a:r>
            <a:r>
              <a:rPr lang="en-US" dirty="0"/>
              <a:t>.  </a:t>
            </a:r>
          </a:p>
          <a:p>
            <a:r>
              <a:rPr lang="en-US" sz="1800" dirty="0">
                <a:effectLst/>
                <a:ea typeface="Calibri" panose="020F0502020204030204" pitchFamily="34" charset="0"/>
                <a:cs typeface="Times New Roman" panose="02020603050405020304" pitchFamily="18" charset="0"/>
              </a:rPr>
              <a:t>We believe that positive and negative sentiment sets market trends.  </a:t>
            </a:r>
          </a:p>
          <a:p>
            <a:r>
              <a:rPr lang="en-US" sz="1800" dirty="0">
                <a:ea typeface="Calibri" panose="020F0502020204030204" pitchFamily="34" charset="0"/>
                <a:cs typeface="Times New Roman" panose="02020603050405020304" pitchFamily="18" charset="0"/>
              </a:rPr>
              <a:t>Utilizing the aggregated data metrics, we aim to generate trade  signals in response to ‘fear’ and ‘greed’ expressions</a:t>
            </a:r>
            <a:r>
              <a:rPr lang="en-US" sz="1800" dirty="0">
                <a:effectLst/>
                <a:ea typeface="Calibri" panose="020F0502020204030204" pitchFamily="34" charset="0"/>
                <a:cs typeface="Times New Roman" panose="02020603050405020304" pitchFamily="18" charset="0"/>
              </a:rPr>
              <a:t>. </a:t>
            </a:r>
            <a:endParaRPr lang="en-US" dirty="0"/>
          </a:p>
        </p:txBody>
      </p:sp>
      <p:pic>
        <p:nvPicPr>
          <p:cNvPr id="10" name="Picture Placeholder 9" descr="A picture containing laser&#10;&#10;Description automatically generated">
            <a:extLst>
              <a:ext uri="{FF2B5EF4-FFF2-40B4-BE49-F238E27FC236}">
                <a16:creationId xmlns:a16="http://schemas.microsoft.com/office/drawing/2014/main" id="{862B5F6E-8A65-6286-EC0B-4C580C81B031}"/>
              </a:ext>
            </a:extLst>
          </p:cNvPr>
          <p:cNvPicPr>
            <a:picLocks noGrp="1" noChangeAspect="1"/>
          </p:cNvPicPr>
          <p:nvPr>
            <p:ph type="pic" sz="quarter" idx="15"/>
          </p:nvPr>
        </p:nvPicPr>
        <p:blipFill>
          <a:blip r:embed="rId6"/>
          <a:srcRect l="20787" r="20787"/>
          <a:stretch>
            <a:fillRect/>
          </a:stretch>
        </p:blipFill>
        <p:spPr>
          <a:xfrm>
            <a:off x="6083808" y="0"/>
            <a:ext cx="3054096" cy="3545840"/>
          </a:xfrm>
        </p:spPr>
      </p:pic>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2"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6"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8"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0" name="Rectangle 6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6859262" y="370115"/>
            <a:ext cx="4781875" cy="707571"/>
          </a:xfrm>
        </p:spPr>
        <p:txBody>
          <a:bodyPr vert="horz" wrap="square" lIns="0" tIns="0" rIns="0" bIns="0" rtlCol="0" anchor="b" anchorCtr="0">
            <a:normAutofit fontScale="90000"/>
          </a:bodyPr>
          <a:lstStyle/>
          <a:p>
            <a:pPr>
              <a:lnSpc>
                <a:spcPct val="100000"/>
              </a:lnSpc>
            </a:pPr>
            <a:r>
              <a:rPr lang="en-US" sz="4800" kern="1200" dirty="0">
                <a:solidFill>
                  <a:schemeClr val="tx1"/>
                </a:solidFill>
                <a:latin typeface="+mj-lt"/>
                <a:ea typeface="+mj-ea"/>
                <a:cs typeface="+mj-cs"/>
              </a:rPr>
              <a:t>Executive Summary</a:t>
            </a:r>
          </a:p>
        </p:txBody>
      </p:sp>
      <p:sp>
        <p:nvSpPr>
          <p:cNvPr id="71" name="Rectangle 70">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6146800" y="1306286"/>
            <a:ext cx="5714444" cy="4852367"/>
          </a:xfrm>
        </p:spPr>
        <p:txBody>
          <a:bodyPr vert="horz" wrap="square" lIns="0" tIns="0" rIns="0" bIns="0" rtlCol="0">
            <a:normAutofit/>
          </a:bodyPr>
          <a:lstStyle/>
          <a:p>
            <a:pPr marL="0" marR="0" indent="0">
              <a:lnSpc>
                <a:spcPct val="90000"/>
              </a:lnSpc>
            </a:pPr>
            <a:r>
              <a:rPr lang="en-US" sz="2000" kern="1200" dirty="0">
                <a:effectLst/>
                <a:ea typeface="+mn-ea"/>
                <a:cs typeface="+mn-cs"/>
              </a:rPr>
              <a:t>We believe that our analysis of sentiment identifies the influential market forces of ‘fear’ and ‘greed’ and can be leading indicators for trade points.  </a:t>
            </a:r>
          </a:p>
          <a:p>
            <a:pPr marL="0" marR="0" indent="0">
              <a:lnSpc>
                <a:spcPct val="90000"/>
              </a:lnSpc>
            </a:pPr>
            <a:endParaRPr lang="en-US" sz="2000" kern="1200" dirty="0">
              <a:effectLst/>
              <a:ea typeface="+mn-ea"/>
              <a:cs typeface="+mn-cs"/>
            </a:endParaRPr>
          </a:p>
          <a:p>
            <a:pPr marL="0" marR="0" indent="0">
              <a:lnSpc>
                <a:spcPct val="90000"/>
              </a:lnSpc>
            </a:pPr>
            <a:r>
              <a:rPr lang="en-US" u="sng" dirty="0"/>
              <a:t>O</a:t>
            </a:r>
            <a:r>
              <a:rPr lang="en-US" u="sng" kern="1200" dirty="0">
                <a:effectLst/>
                <a:ea typeface="+mn-ea"/>
                <a:cs typeface="+mn-cs"/>
              </a:rPr>
              <a:t>ur hypothesis: </a:t>
            </a:r>
          </a:p>
          <a:p>
            <a:pPr marL="0" marR="0" indent="0">
              <a:lnSpc>
                <a:spcPct val="90000"/>
              </a:lnSpc>
            </a:pPr>
            <a:r>
              <a:rPr lang="en-US" sz="2200" dirty="0"/>
              <a:t>I</a:t>
            </a:r>
            <a:r>
              <a:rPr lang="en-US" sz="2200" kern="1200" dirty="0">
                <a:effectLst/>
                <a:ea typeface="+mn-ea"/>
                <a:cs typeface="+mn-cs"/>
              </a:rPr>
              <a:t>n a time period, when 'Bullish' sentiment is high asset prices will likely rise</a:t>
            </a:r>
            <a:r>
              <a:rPr lang="en-US" sz="2200" dirty="0"/>
              <a:t> </a:t>
            </a:r>
            <a:r>
              <a:rPr lang="en-US" sz="2200" kern="1200" dirty="0">
                <a:effectLst/>
                <a:ea typeface="+mn-ea"/>
                <a:cs typeface="+mn-cs"/>
              </a:rPr>
              <a:t>and when 'Bearish' sentiment is high the opposite will occur with asset prices declining. </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pic>
        <p:nvPicPr>
          <p:cNvPr id="9" name="Picture 8">
            <a:extLst>
              <a:ext uri="{FF2B5EF4-FFF2-40B4-BE49-F238E27FC236}">
                <a16:creationId xmlns:a16="http://schemas.microsoft.com/office/drawing/2014/main" id="{CD5910F9-E7FB-CF58-4F4C-57A014B18FE2}"/>
              </a:ext>
            </a:extLst>
          </p:cNvPr>
          <p:cNvPicPr>
            <a:picLocks noChangeAspect="1"/>
          </p:cNvPicPr>
          <p:nvPr/>
        </p:nvPicPr>
        <p:blipFill>
          <a:blip r:embed="rId4"/>
          <a:stretch>
            <a:fillRect/>
          </a:stretch>
        </p:blipFill>
        <p:spPr>
          <a:xfrm>
            <a:off x="-7632" y="589411"/>
            <a:ext cx="5830364" cy="4852367"/>
          </a:xfrm>
          <a:prstGeom prst="rect">
            <a:avLst/>
          </a:prstGeom>
        </p:spPr>
      </p:pic>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6AD5-B427-F578-270D-C6841DD536F5}"/>
              </a:ext>
            </a:extLst>
          </p:cNvPr>
          <p:cNvSpPr>
            <a:spLocks noGrp="1"/>
          </p:cNvSpPr>
          <p:nvPr>
            <p:ph type="ctrTitle"/>
          </p:nvPr>
        </p:nvSpPr>
        <p:spPr>
          <a:xfrm>
            <a:off x="1456373" y="471612"/>
            <a:ext cx="8281987" cy="1253041"/>
          </a:xfrm>
        </p:spPr>
        <p:txBody>
          <a:bodyPr/>
          <a:lstStyle/>
          <a:p>
            <a:pPr algn="ctr"/>
            <a:r>
              <a:rPr lang="en-US" dirty="0"/>
              <a:t>Team Cryvesto</a:t>
            </a:r>
          </a:p>
        </p:txBody>
      </p:sp>
      <p:pic>
        <p:nvPicPr>
          <p:cNvPr id="50" name="Picture Placeholder 49" descr="A picture containing icon&#10;&#10;Description automatically generated">
            <a:extLst>
              <a:ext uri="{FF2B5EF4-FFF2-40B4-BE49-F238E27FC236}">
                <a16:creationId xmlns:a16="http://schemas.microsoft.com/office/drawing/2014/main" id="{9C561174-E34E-D88E-48CD-9B58899DCE7A}"/>
              </a:ext>
            </a:extLst>
          </p:cNvPr>
          <p:cNvPicPr>
            <a:picLocks noGrp="1" noChangeAspect="1"/>
          </p:cNvPicPr>
          <p:nvPr>
            <p:ph type="pic" sz="quarter" idx="13"/>
          </p:nvPr>
        </p:nvPicPr>
        <p:blipFill>
          <a:blip r:embed="rId3"/>
          <a:srcRect t="7092" b="7092"/>
          <a:stretch>
            <a:fillRect/>
          </a:stretch>
        </p:blipFill>
        <p:spPr>
          <a:xfrm>
            <a:off x="549275" y="2036763"/>
            <a:ext cx="1690688" cy="1435100"/>
          </a:xfrm>
        </p:spPr>
      </p:pic>
      <p:pic>
        <p:nvPicPr>
          <p:cNvPr id="46" name="Picture Placeholder 45" descr="A picture containing text, first-aid kit&#10;&#10;Description automatically generated">
            <a:extLst>
              <a:ext uri="{FF2B5EF4-FFF2-40B4-BE49-F238E27FC236}">
                <a16:creationId xmlns:a16="http://schemas.microsoft.com/office/drawing/2014/main" id="{1605B0D6-D41F-9B8A-E27F-AED9D1E5422F}"/>
              </a:ext>
            </a:extLst>
          </p:cNvPr>
          <p:cNvPicPr>
            <a:picLocks noGrp="1" noChangeAspect="1"/>
          </p:cNvPicPr>
          <p:nvPr>
            <p:ph type="pic" sz="quarter" idx="15"/>
          </p:nvPr>
        </p:nvPicPr>
        <p:blipFill>
          <a:blip r:embed="rId4"/>
          <a:srcRect t="7047" b="7047"/>
          <a:stretch>
            <a:fillRect/>
          </a:stretch>
        </p:blipFill>
        <p:spPr>
          <a:xfrm>
            <a:off x="7358063" y="2073275"/>
            <a:ext cx="1690687" cy="1436688"/>
          </a:xfrm>
        </p:spPr>
      </p:pic>
      <p:pic>
        <p:nvPicPr>
          <p:cNvPr id="54" name="Picture Placeholder 53" descr="A person standing outside&#10;&#10;Description automatically generated with low confidence">
            <a:extLst>
              <a:ext uri="{FF2B5EF4-FFF2-40B4-BE49-F238E27FC236}">
                <a16:creationId xmlns:a16="http://schemas.microsoft.com/office/drawing/2014/main" id="{9D36A452-416E-830A-32A2-7CFBF87DE460}"/>
              </a:ext>
            </a:extLst>
          </p:cNvPr>
          <p:cNvPicPr>
            <a:picLocks noGrp="1" noChangeAspect="1"/>
          </p:cNvPicPr>
          <p:nvPr>
            <p:ph type="pic" sz="quarter" idx="16"/>
          </p:nvPr>
        </p:nvPicPr>
        <p:blipFill>
          <a:blip r:embed="rId5"/>
          <a:srcRect t="8718" b="8718"/>
          <a:stretch>
            <a:fillRect/>
          </a:stretch>
        </p:blipFill>
        <p:spPr>
          <a:xfrm>
            <a:off x="9807575" y="2098675"/>
            <a:ext cx="1690688" cy="1436688"/>
          </a:xfrm>
        </p:spPr>
      </p:pic>
      <p:sp>
        <p:nvSpPr>
          <p:cNvPr id="7" name="Text Placeholder 6">
            <a:extLst>
              <a:ext uri="{FF2B5EF4-FFF2-40B4-BE49-F238E27FC236}">
                <a16:creationId xmlns:a16="http://schemas.microsoft.com/office/drawing/2014/main" id="{17E33E5A-D9AC-FBF9-287D-E9B32BEA04A6}"/>
              </a:ext>
            </a:extLst>
          </p:cNvPr>
          <p:cNvSpPr>
            <a:spLocks noGrp="1"/>
          </p:cNvSpPr>
          <p:nvPr>
            <p:ph type="body" sz="quarter" idx="18"/>
          </p:nvPr>
        </p:nvSpPr>
        <p:spPr>
          <a:xfrm>
            <a:off x="548640" y="3758914"/>
            <a:ext cx="1711325" cy="365760"/>
          </a:xfrm>
        </p:spPr>
        <p:txBody>
          <a:bodyPr/>
          <a:lstStyle/>
          <a:p>
            <a:r>
              <a:rPr lang="en-US" dirty="0"/>
              <a:t>Anna </a:t>
            </a:r>
            <a:r>
              <a:rPr lang="en-US" dirty="0" err="1"/>
              <a:t>Joltaya</a:t>
            </a:r>
            <a:endParaRPr lang="en-US" dirty="0"/>
          </a:p>
          <a:p>
            <a:endParaRPr lang="en-US" dirty="0"/>
          </a:p>
        </p:txBody>
      </p:sp>
      <p:sp>
        <p:nvSpPr>
          <p:cNvPr id="8" name="Text Placeholder 7">
            <a:extLst>
              <a:ext uri="{FF2B5EF4-FFF2-40B4-BE49-F238E27FC236}">
                <a16:creationId xmlns:a16="http://schemas.microsoft.com/office/drawing/2014/main" id="{F771A469-5035-76BB-D748-F5708C964312}"/>
              </a:ext>
            </a:extLst>
          </p:cNvPr>
          <p:cNvSpPr>
            <a:spLocks noGrp="1"/>
          </p:cNvSpPr>
          <p:nvPr>
            <p:ph type="body" sz="quarter" idx="17"/>
          </p:nvPr>
        </p:nvSpPr>
        <p:spPr>
          <a:xfrm>
            <a:off x="528708" y="4222546"/>
            <a:ext cx="1711572" cy="614084"/>
          </a:xfrm>
        </p:spPr>
        <p:txBody>
          <a:bodyPr/>
          <a:lstStyle/>
          <a:p>
            <a:r>
              <a:rPr lang="en-US" dirty="0"/>
              <a:t>Chief R &amp; D  Officer</a:t>
            </a:r>
          </a:p>
          <a:p>
            <a:endParaRPr lang="en-US" dirty="0"/>
          </a:p>
        </p:txBody>
      </p:sp>
      <p:sp>
        <p:nvSpPr>
          <p:cNvPr id="9" name="Text Placeholder 8">
            <a:extLst>
              <a:ext uri="{FF2B5EF4-FFF2-40B4-BE49-F238E27FC236}">
                <a16:creationId xmlns:a16="http://schemas.microsoft.com/office/drawing/2014/main" id="{D6A38E43-6F98-8E6B-6499-4EAE33C6539D}"/>
              </a:ext>
            </a:extLst>
          </p:cNvPr>
          <p:cNvSpPr>
            <a:spLocks noGrp="1"/>
          </p:cNvSpPr>
          <p:nvPr>
            <p:ph type="body" sz="quarter" idx="20"/>
          </p:nvPr>
        </p:nvSpPr>
        <p:spPr>
          <a:xfrm>
            <a:off x="2978308" y="3748468"/>
            <a:ext cx="1711325" cy="365760"/>
          </a:xfrm>
        </p:spPr>
        <p:txBody>
          <a:bodyPr/>
          <a:lstStyle/>
          <a:p>
            <a:r>
              <a:rPr lang="en-US" dirty="0"/>
              <a:t>Ashok Pandey</a:t>
            </a:r>
          </a:p>
        </p:txBody>
      </p:sp>
      <p:sp>
        <p:nvSpPr>
          <p:cNvPr id="10" name="Text Placeholder 9">
            <a:extLst>
              <a:ext uri="{FF2B5EF4-FFF2-40B4-BE49-F238E27FC236}">
                <a16:creationId xmlns:a16="http://schemas.microsoft.com/office/drawing/2014/main" id="{BB5B4EA7-9F7E-FA58-20DF-FD14602C072F}"/>
              </a:ext>
            </a:extLst>
          </p:cNvPr>
          <p:cNvSpPr>
            <a:spLocks noGrp="1"/>
          </p:cNvSpPr>
          <p:nvPr>
            <p:ph type="body" sz="quarter" idx="19"/>
          </p:nvPr>
        </p:nvSpPr>
        <p:spPr>
          <a:xfrm>
            <a:off x="2988027" y="4184219"/>
            <a:ext cx="1711572" cy="638175"/>
          </a:xfrm>
        </p:spPr>
        <p:txBody>
          <a:bodyPr/>
          <a:lstStyle/>
          <a:p>
            <a:r>
              <a:rPr lang="en-US" dirty="0"/>
              <a:t>Chief Computer Scientist</a:t>
            </a:r>
          </a:p>
        </p:txBody>
      </p:sp>
      <p:sp>
        <p:nvSpPr>
          <p:cNvPr id="11" name="Text Placeholder 10">
            <a:extLst>
              <a:ext uri="{FF2B5EF4-FFF2-40B4-BE49-F238E27FC236}">
                <a16:creationId xmlns:a16="http://schemas.microsoft.com/office/drawing/2014/main" id="{DD2F8BE8-76EA-B38B-1F3B-52D01C77C8F1}"/>
              </a:ext>
            </a:extLst>
          </p:cNvPr>
          <p:cNvSpPr>
            <a:spLocks noGrp="1"/>
          </p:cNvSpPr>
          <p:nvPr>
            <p:ph type="body" sz="quarter" idx="22"/>
          </p:nvPr>
        </p:nvSpPr>
        <p:spPr>
          <a:xfrm>
            <a:off x="7308985" y="3778761"/>
            <a:ext cx="1711325" cy="365760"/>
          </a:xfrm>
        </p:spPr>
        <p:txBody>
          <a:bodyPr/>
          <a:lstStyle/>
          <a:p>
            <a:r>
              <a:rPr lang="en-US" dirty="0"/>
              <a:t>Scott </a:t>
            </a:r>
            <a:r>
              <a:rPr lang="en-US" dirty="0" err="1"/>
              <a:t>Marler</a:t>
            </a:r>
            <a:endParaRPr lang="en-US" dirty="0"/>
          </a:p>
        </p:txBody>
      </p:sp>
      <p:sp>
        <p:nvSpPr>
          <p:cNvPr id="12" name="Text Placeholder 11">
            <a:extLst>
              <a:ext uri="{FF2B5EF4-FFF2-40B4-BE49-F238E27FC236}">
                <a16:creationId xmlns:a16="http://schemas.microsoft.com/office/drawing/2014/main" id="{D80B5F51-DB89-C46D-F4EC-4C6CBFC656E3}"/>
              </a:ext>
            </a:extLst>
          </p:cNvPr>
          <p:cNvSpPr>
            <a:spLocks noGrp="1"/>
          </p:cNvSpPr>
          <p:nvPr>
            <p:ph type="body" sz="quarter" idx="21"/>
          </p:nvPr>
        </p:nvSpPr>
        <p:spPr>
          <a:xfrm>
            <a:off x="7308985" y="4232949"/>
            <a:ext cx="1711572" cy="638175"/>
          </a:xfrm>
        </p:spPr>
        <p:txBody>
          <a:bodyPr/>
          <a:lstStyle/>
          <a:p>
            <a:pPr algn="ctr"/>
            <a:r>
              <a:rPr lang="en-US" dirty="0"/>
              <a:t>Chief  Technology Officer</a:t>
            </a:r>
          </a:p>
          <a:p>
            <a:endParaRPr lang="en-US" dirty="0"/>
          </a:p>
        </p:txBody>
      </p:sp>
      <p:sp>
        <p:nvSpPr>
          <p:cNvPr id="13" name="Text Placeholder 12">
            <a:extLst>
              <a:ext uri="{FF2B5EF4-FFF2-40B4-BE49-F238E27FC236}">
                <a16:creationId xmlns:a16="http://schemas.microsoft.com/office/drawing/2014/main" id="{096BC677-C291-D18A-CF7A-7EC03F5BC7B5}"/>
              </a:ext>
            </a:extLst>
          </p:cNvPr>
          <p:cNvSpPr>
            <a:spLocks noGrp="1"/>
          </p:cNvSpPr>
          <p:nvPr>
            <p:ph type="body" sz="quarter" idx="24"/>
          </p:nvPr>
        </p:nvSpPr>
        <p:spPr>
          <a:xfrm>
            <a:off x="9671217" y="3758914"/>
            <a:ext cx="1847296" cy="355314"/>
          </a:xfrm>
        </p:spPr>
        <p:txBody>
          <a:bodyPr/>
          <a:lstStyle/>
          <a:p>
            <a:r>
              <a:rPr lang="en-US" dirty="0" err="1"/>
              <a:t>Rensley</a:t>
            </a:r>
            <a:r>
              <a:rPr lang="en-US" dirty="0"/>
              <a:t> Ramos</a:t>
            </a:r>
          </a:p>
        </p:txBody>
      </p:sp>
      <p:sp>
        <p:nvSpPr>
          <p:cNvPr id="14" name="Text Placeholder 13">
            <a:extLst>
              <a:ext uri="{FF2B5EF4-FFF2-40B4-BE49-F238E27FC236}">
                <a16:creationId xmlns:a16="http://schemas.microsoft.com/office/drawing/2014/main" id="{59989B13-456F-CF2C-094B-E2EFED34E8AF}"/>
              </a:ext>
            </a:extLst>
          </p:cNvPr>
          <p:cNvSpPr>
            <a:spLocks noGrp="1"/>
          </p:cNvSpPr>
          <p:nvPr>
            <p:ph type="body" sz="quarter" idx="23"/>
          </p:nvPr>
        </p:nvSpPr>
        <p:spPr>
          <a:xfrm>
            <a:off x="9806940" y="4210500"/>
            <a:ext cx="1711572" cy="638175"/>
          </a:xfrm>
        </p:spPr>
        <p:txBody>
          <a:bodyPr/>
          <a:lstStyle/>
          <a:p>
            <a:r>
              <a:rPr lang="en-US" dirty="0"/>
              <a:t>Chief Marketing &amp; Sales Executive</a:t>
            </a:r>
          </a:p>
          <a:p>
            <a:endParaRPr lang="en-US" dirty="0"/>
          </a:p>
        </p:txBody>
      </p:sp>
      <p:sp>
        <p:nvSpPr>
          <p:cNvPr id="15" name="Date Placeholder 14">
            <a:extLst>
              <a:ext uri="{FF2B5EF4-FFF2-40B4-BE49-F238E27FC236}">
                <a16:creationId xmlns:a16="http://schemas.microsoft.com/office/drawing/2014/main" id="{FDA1B0F4-3FA9-2ADF-C42F-6C638B8991C4}"/>
              </a:ext>
            </a:extLst>
          </p:cNvPr>
          <p:cNvSpPr>
            <a:spLocks noGrp="1"/>
          </p:cNvSpPr>
          <p:nvPr>
            <p:ph type="dt" sz="half" idx="10"/>
          </p:nvPr>
        </p:nvSpPr>
        <p:spPr/>
        <p:txBody>
          <a:bodyPr/>
          <a:lstStyle/>
          <a:p>
            <a:r>
              <a:rPr lang="en-US"/>
              <a:t>Tuesday, February 2, 20XX</a:t>
            </a:r>
            <a:endParaRPr lang="en-US" dirty="0"/>
          </a:p>
        </p:txBody>
      </p:sp>
      <p:sp>
        <p:nvSpPr>
          <p:cNvPr id="16" name="Footer Placeholder 15">
            <a:extLst>
              <a:ext uri="{FF2B5EF4-FFF2-40B4-BE49-F238E27FC236}">
                <a16:creationId xmlns:a16="http://schemas.microsoft.com/office/drawing/2014/main" id="{E7A6795F-240E-3FB3-A9EC-32D0726E75F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F85E5E0A-2F14-9ACA-A19F-EA42F78ABF75}"/>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18" name="Picture 17">
            <a:extLst>
              <a:ext uri="{FF2B5EF4-FFF2-40B4-BE49-F238E27FC236}">
                <a16:creationId xmlns:a16="http://schemas.microsoft.com/office/drawing/2014/main" id="{C8EFEF78-B1FA-FAB1-A73D-CA01D6428595}"/>
              </a:ext>
            </a:extLst>
          </p:cNvPr>
          <p:cNvPicPr>
            <a:picLocks noChangeAspect="1"/>
          </p:cNvPicPr>
          <p:nvPr/>
        </p:nvPicPr>
        <p:blipFill>
          <a:blip r:embed="rId6"/>
          <a:stretch>
            <a:fillRect/>
          </a:stretch>
        </p:blipFill>
        <p:spPr>
          <a:xfrm>
            <a:off x="5131811" y="2130149"/>
            <a:ext cx="1688738" cy="1438781"/>
          </a:xfrm>
          <a:prstGeom prst="rect">
            <a:avLst/>
          </a:prstGeom>
        </p:spPr>
      </p:pic>
      <p:sp>
        <p:nvSpPr>
          <p:cNvPr id="19" name="Text Placeholder 10">
            <a:extLst>
              <a:ext uri="{FF2B5EF4-FFF2-40B4-BE49-F238E27FC236}">
                <a16:creationId xmlns:a16="http://schemas.microsoft.com/office/drawing/2014/main" id="{22DCE422-1843-39CF-82B2-F14A6ADA1809}"/>
              </a:ext>
            </a:extLst>
          </p:cNvPr>
          <p:cNvSpPr txBox="1">
            <a:spLocks/>
          </p:cNvSpPr>
          <p:nvPr/>
        </p:nvSpPr>
        <p:spPr>
          <a:xfrm>
            <a:off x="7461632" y="3911314"/>
            <a:ext cx="1711325" cy="3657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6" name="Text Placeholder 10">
            <a:extLst>
              <a:ext uri="{FF2B5EF4-FFF2-40B4-BE49-F238E27FC236}">
                <a16:creationId xmlns:a16="http://schemas.microsoft.com/office/drawing/2014/main" id="{F06D932A-DEA3-3391-1F0E-EFC2A9F80F83}"/>
              </a:ext>
            </a:extLst>
          </p:cNvPr>
          <p:cNvSpPr txBox="1">
            <a:spLocks/>
          </p:cNvSpPr>
          <p:nvPr/>
        </p:nvSpPr>
        <p:spPr>
          <a:xfrm>
            <a:off x="5215873" y="3788686"/>
            <a:ext cx="1711325" cy="365760"/>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37" name="Text Placeholder 10">
            <a:extLst>
              <a:ext uri="{FF2B5EF4-FFF2-40B4-BE49-F238E27FC236}">
                <a16:creationId xmlns:a16="http://schemas.microsoft.com/office/drawing/2014/main" id="{13DB5B6F-AB67-F2A8-1423-3037A5734CF5}"/>
              </a:ext>
            </a:extLst>
          </p:cNvPr>
          <p:cNvSpPr txBox="1">
            <a:spLocks/>
          </p:cNvSpPr>
          <p:nvPr/>
        </p:nvSpPr>
        <p:spPr>
          <a:xfrm>
            <a:off x="5201480" y="3788687"/>
            <a:ext cx="1711325" cy="325542"/>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Dana Hayes</a:t>
            </a:r>
          </a:p>
          <a:p>
            <a:endParaRPr lang="en-US" dirty="0"/>
          </a:p>
        </p:txBody>
      </p:sp>
      <p:sp>
        <p:nvSpPr>
          <p:cNvPr id="38" name="Text Placeholder 11">
            <a:extLst>
              <a:ext uri="{FF2B5EF4-FFF2-40B4-BE49-F238E27FC236}">
                <a16:creationId xmlns:a16="http://schemas.microsoft.com/office/drawing/2014/main" id="{E6B0389A-09D6-A87F-5277-FA1758149C00}"/>
              </a:ext>
            </a:extLst>
          </p:cNvPr>
          <p:cNvSpPr txBox="1">
            <a:spLocks/>
          </p:cNvSpPr>
          <p:nvPr/>
        </p:nvSpPr>
        <p:spPr>
          <a:xfrm>
            <a:off x="5207391" y="4210500"/>
            <a:ext cx="1711572" cy="638175"/>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18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Chief of Product Development </a:t>
            </a:r>
          </a:p>
          <a:p>
            <a:endParaRPr lang="en-US" dirty="0"/>
          </a:p>
        </p:txBody>
      </p:sp>
      <p:sp>
        <p:nvSpPr>
          <p:cNvPr id="39" name="Text Placeholder 10">
            <a:extLst>
              <a:ext uri="{FF2B5EF4-FFF2-40B4-BE49-F238E27FC236}">
                <a16:creationId xmlns:a16="http://schemas.microsoft.com/office/drawing/2014/main" id="{2C95FC12-6984-1D9E-D109-9E24DB7CB375}"/>
              </a:ext>
            </a:extLst>
          </p:cNvPr>
          <p:cNvSpPr txBox="1">
            <a:spLocks/>
          </p:cNvSpPr>
          <p:nvPr/>
        </p:nvSpPr>
        <p:spPr>
          <a:xfrm>
            <a:off x="7325415" y="3830992"/>
            <a:ext cx="1847296" cy="465929"/>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b="1"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2" name="Picture Placeholder 51" descr="Icon&#10;&#10;Description automatically generated">
            <a:extLst>
              <a:ext uri="{FF2B5EF4-FFF2-40B4-BE49-F238E27FC236}">
                <a16:creationId xmlns:a16="http://schemas.microsoft.com/office/drawing/2014/main" id="{7E5D3A35-107E-610E-D669-F8579E1E37F8}"/>
              </a:ext>
            </a:extLst>
          </p:cNvPr>
          <p:cNvPicPr>
            <a:picLocks noGrp="1" noChangeAspect="1"/>
          </p:cNvPicPr>
          <p:nvPr>
            <p:ph type="pic" sz="quarter" idx="14"/>
          </p:nvPr>
        </p:nvPicPr>
        <p:blipFill>
          <a:blip r:embed="rId7"/>
          <a:srcRect t="7459" b="7459"/>
          <a:stretch>
            <a:fillRect/>
          </a:stretch>
        </p:blipFill>
        <p:spPr>
          <a:xfrm>
            <a:off x="2878138" y="2073275"/>
            <a:ext cx="1692275" cy="1436688"/>
          </a:xfrm>
        </p:spPr>
      </p:pic>
      <p:pic>
        <p:nvPicPr>
          <p:cNvPr id="56" name="Picture 55" descr="Icon">
            <a:extLst>
              <a:ext uri="{FF2B5EF4-FFF2-40B4-BE49-F238E27FC236}">
                <a16:creationId xmlns:a16="http://schemas.microsoft.com/office/drawing/2014/main" id="{991CFF9F-ABC0-3D8B-DDEE-BB3EC8F287F0}"/>
              </a:ext>
            </a:extLst>
          </p:cNvPr>
          <p:cNvPicPr>
            <a:picLocks noChangeAspect="1"/>
          </p:cNvPicPr>
          <p:nvPr/>
        </p:nvPicPr>
        <p:blipFill>
          <a:blip r:embed="rId8"/>
          <a:stretch>
            <a:fillRect/>
          </a:stretch>
        </p:blipFill>
        <p:spPr>
          <a:xfrm>
            <a:off x="5136943" y="2073275"/>
            <a:ext cx="1688738" cy="1495655"/>
          </a:xfrm>
          <a:prstGeom prst="rect">
            <a:avLst/>
          </a:prstGeom>
        </p:spPr>
      </p:pic>
    </p:spTree>
    <p:extLst>
      <p:ext uri="{BB962C8B-B14F-4D97-AF65-F5344CB8AC3E}">
        <p14:creationId xmlns:p14="http://schemas.microsoft.com/office/powerpoint/2010/main" val="3168463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98000"/>
          </a:schemeClr>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pPr algn="ctr"/>
            <a:r>
              <a:rPr lang="en-US"/>
              <a:t>Data Analysis </a:t>
            </a:r>
            <a:endParaRPr lang="en-US"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400" dirty="0"/>
              <a:t>Sources of Data </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Twitter </a:t>
            </a:r>
          </a:p>
          <a:p>
            <a:r>
              <a:rPr lang="en-US" dirty="0"/>
              <a:t>Reddit </a:t>
            </a:r>
          </a:p>
          <a:p>
            <a:r>
              <a:rPr lang="en-US" dirty="0"/>
              <a:t>Wall Street Journal </a:t>
            </a:r>
          </a:p>
          <a:p>
            <a:r>
              <a:rPr lang="en-US" dirty="0"/>
              <a:t>News </a:t>
            </a:r>
            <a:r>
              <a:rPr lang="en-US" dirty="0" err="1"/>
              <a:t>Api</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err="1"/>
              <a:t>TextBlob</a:t>
            </a:r>
            <a:endParaRPr lang="en-US" dirty="0"/>
          </a:p>
          <a:p>
            <a:r>
              <a:rPr lang="en-US" dirty="0"/>
              <a:t>NLTK(used) </a:t>
            </a:r>
          </a:p>
          <a:p>
            <a:r>
              <a:rPr lang="en-US" dirty="0" err="1"/>
              <a:t>Augmento</a:t>
            </a:r>
            <a:r>
              <a:rPr lang="en-US" dirty="0"/>
              <a:t> (used) </a:t>
            </a:r>
          </a:p>
          <a:p>
            <a:r>
              <a:rPr lang="en-US" dirty="0"/>
              <a:t>Twitter </a:t>
            </a:r>
          </a:p>
          <a:p>
            <a:r>
              <a:rPr lang="en-US" dirty="0" err="1"/>
              <a:t>NewsAPI</a:t>
            </a:r>
            <a:r>
              <a:rPr lang="en-US" dirty="0"/>
              <a:t>(used)</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400" dirty="0"/>
              <a:t>API’s Considered</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473637"/>
            <a:ext cx="3777087" cy="2452443"/>
          </a:xfrm>
        </p:spPr>
        <p:txBody>
          <a:bodyPr>
            <a:noAutofit/>
          </a:bodyPr>
          <a:lstStyle/>
          <a:p>
            <a:pPr algn="ctr"/>
            <a:r>
              <a:rPr lang="en-US" sz="3600" dirty="0"/>
              <a:t>Augmento’s “Sentiment Polarity Indicator” </a:t>
            </a:r>
            <a:br>
              <a:rPr lang="en-US" sz="3600" dirty="0"/>
            </a:br>
            <a:r>
              <a:rPr lang="en-US" sz="3600" dirty="0"/>
              <a:t>for Cryptocurrencies</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430834" y="3429000"/>
            <a:ext cx="3981775" cy="2199640"/>
          </a:xfrm>
        </p:spPr>
        <p:txBody>
          <a:bodyPr/>
          <a:lstStyle/>
          <a:p>
            <a:r>
              <a:rPr lang="en-US" i="1" dirty="0"/>
              <a:t>More than 100 sentiments relating to topics of discussion about cryptocurrencies on social media from Twitter, </a:t>
            </a:r>
            <a:r>
              <a:rPr lang="en-US" i="1" dirty="0" err="1"/>
              <a:t>Bitcointalk</a:t>
            </a:r>
            <a:r>
              <a:rPr lang="en-US" i="1" dirty="0"/>
              <a:t> &amp; Reddit</a:t>
            </a:r>
            <a:r>
              <a:rPr lang="en-US" dirty="0"/>
              <a:t>.</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574772" y="683137"/>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pic>
        <p:nvPicPr>
          <p:cNvPr id="3" name="Picture 2" descr="Chart&#10;&#10;Description automatically generated with medium confidence">
            <a:extLst>
              <a:ext uri="{FF2B5EF4-FFF2-40B4-BE49-F238E27FC236}">
                <a16:creationId xmlns:a16="http://schemas.microsoft.com/office/drawing/2014/main" id="{A93E993A-8054-59C6-662D-FB8457F89831}"/>
              </a:ext>
            </a:extLst>
          </p:cNvPr>
          <p:cNvPicPr>
            <a:picLocks noChangeAspect="1"/>
          </p:cNvPicPr>
          <p:nvPr/>
        </p:nvPicPr>
        <p:blipFill>
          <a:blip r:embed="rId4"/>
          <a:stretch>
            <a:fillRect/>
          </a:stretch>
        </p:blipFill>
        <p:spPr>
          <a:xfrm>
            <a:off x="5490113" y="283900"/>
            <a:ext cx="6379210" cy="6164525"/>
          </a:xfrm>
          <a:prstGeom prst="rect">
            <a:avLst/>
          </a:prstGeom>
        </p:spPr>
      </p:pic>
    </p:spTree>
    <p:extLst>
      <p:ext uri="{BB962C8B-B14F-4D97-AF65-F5344CB8AC3E}">
        <p14:creationId xmlns:p14="http://schemas.microsoft.com/office/powerpoint/2010/main" val="39551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98000"/>
          </a:schemeClr>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1346199" y="549275"/>
            <a:ext cx="9817101" cy="1123235"/>
          </a:xfrm>
        </p:spPr>
        <p:txBody>
          <a:bodyPr>
            <a:normAutofit fontScale="90000"/>
          </a:bodyPr>
          <a:lstStyle/>
          <a:p>
            <a:pPr algn="ctr"/>
            <a:r>
              <a:rPr lang="en-US" dirty="0"/>
              <a:t>List of Sentiments Tracked through Augmento’s API</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2235201" y="1999592"/>
            <a:ext cx="2273299" cy="535354"/>
          </a:xfrm>
        </p:spPr>
        <p:txBody>
          <a:bodyPr/>
          <a:lstStyle/>
          <a:p>
            <a:r>
              <a:rPr lang="en-US" sz="2400" dirty="0"/>
              <a:t>BULLS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2235200" y="2695587"/>
            <a:ext cx="3336966" cy="3146413"/>
          </a:xfrm>
        </p:spPr>
        <p:txBody>
          <a:bodyPr/>
          <a:lstStyle/>
          <a:p>
            <a:pPr>
              <a:spcBef>
                <a:spcPts val="0"/>
              </a:spcBef>
              <a:spcAft>
                <a:spcPts val="0"/>
              </a:spcAft>
            </a:pPr>
            <a:r>
              <a:rPr lang="en-US" dirty="0"/>
              <a:t>Bullish</a:t>
            </a:r>
          </a:p>
          <a:p>
            <a:pPr>
              <a:spcBef>
                <a:spcPts val="0"/>
              </a:spcBef>
              <a:spcAft>
                <a:spcPts val="0"/>
              </a:spcAft>
            </a:pPr>
            <a:r>
              <a:rPr lang="en-US" dirty="0"/>
              <a:t>Hopeful</a:t>
            </a:r>
          </a:p>
          <a:p>
            <a:pPr>
              <a:spcBef>
                <a:spcPts val="0"/>
              </a:spcBef>
              <a:spcAft>
                <a:spcPts val="0"/>
              </a:spcAft>
            </a:pPr>
            <a:r>
              <a:rPr lang="en-US" dirty="0"/>
              <a:t>Optimistic</a:t>
            </a:r>
          </a:p>
          <a:p>
            <a:pPr>
              <a:spcBef>
                <a:spcPts val="0"/>
              </a:spcBef>
              <a:spcAft>
                <a:spcPts val="0"/>
              </a:spcAft>
            </a:pPr>
            <a:r>
              <a:rPr lang="en-US" dirty="0"/>
              <a:t>Happy</a:t>
            </a:r>
          </a:p>
          <a:p>
            <a:pPr>
              <a:spcBef>
                <a:spcPts val="0"/>
              </a:spcBef>
              <a:spcAft>
                <a:spcPts val="0"/>
              </a:spcAft>
            </a:pPr>
            <a:r>
              <a:rPr lang="en-US" dirty="0"/>
              <a:t>Euphoric</a:t>
            </a:r>
          </a:p>
          <a:p>
            <a:pPr>
              <a:spcBef>
                <a:spcPts val="0"/>
              </a:spcBef>
              <a:spcAft>
                <a:spcPts val="0"/>
              </a:spcAft>
            </a:pPr>
            <a:r>
              <a:rPr lang="en-US" dirty="0"/>
              <a:t>Excited</a:t>
            </a:r>
          </a:p>
          <a:p>
            <a:pPr marL="0" indent="0">
              <a:spcBef>
                <a:spcPts val="0"/>
              </a:spcBef>
              <a:spcAft>
                <a:spcPts val="0"/>
              </a:spcAft>
              <a:buNone/>
            </a:pPr>
            <a:r>
              <a:rPr lang="en-US" sz="2000" dirty="0"/>
              <a:t> </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911934" y="2651389"/>
            <a:ext cx="3336966" cy="3146413"/>
          </a:xfrm>
        </p:spPr>
        <p:txBody>
          <a:bodyPr>
            <a:normAutofit fontScale="92500" lnSpcReduction="20000"/>
          </a:bodyPr>
          <a:lstStyle/>
          <a:p>
            <a:pPr>
              <a:spcBef>
                <a:spcPts val="0"/>
              </a:spcBef>
              <a:spcAft>
                <a:spcPts val="0"/>
              </a:spcAft>
            </a:pPr>
            <a:r>
              <a:rPr lang="en-US" dirty="0"/>
              <a:t>Bearish </a:t>
            </a:r>
          </a:p>
          <a:p>
            <a:pPr>
              <a:spcBef>
                <a:spcPts val="0"/>
              </a:spcBef>
              <a:spcAft>
                <a:spcPts val="0"/>
              </a:spcAft>
            </a:pPr>
            <a:r>
              <a:rPr lang="en-US" dirty="0"/>
              <a:t>Pessimistic</a:t>
            </a:r>
          </a:p>
          <a:p>
            <a:pPr>
              <a:spcBef>
                <a:spcPts val="0"/>
              </a:spcBef>
              <a:spcAft>
                <a:spcPts val="0"/>
              </a:spcAft>
            </a:pPr>
            <a:r>
              <a:rPr lang="en-US" dirty="0"/>
              <a:t>Doubtful</a:t>
            </a:r>
          </a:p>
          <a:p>
            <a:pPr>
              <a:spcBef>
                <a:spcPts val="0"/>
              </a:spcBef>
              <a:spcAft>
                <a:spcPts val="0"/>
              </a:spcAft>
            </a:pPr>
            <a:r>
              <a:rPr lang="en-US" dirty="0"/>
              <a:t>Sad</a:t>
            </a:r>
          </a:p>
          <a:p>
            <a:pPr>
              <a:spcBef>
                <a:spcPts val="0"/>
              </a:spcBef>
              <a:spcAft>
                <a:spcPts val="0"/>
              </a:spcAft>
            </a:pPr>
            <a:r>
              <a:rPr lang="en-US" dirty="0"/>
              <a:t>Fearful/Concerned</a:t>
            </a:r>
          </a:p>
          <a:p>
            <a:pPr>
              <a:spcBef>
                <a:spcPts val="0"/>
              </a:spcBef>
              <a:spcAft>
                <a:spcPts val="0"/>
              </a:spcAft>
            </a:pPr>
            <a:r>
              <a:rPr lang="en-US" dirty="0"/>
              <a:t>Angry </a:t>
            </a:r>
          </a:p>
          <a:p>
            <a:pPr>
              <a:spcBef>
                <a:spcPts val="0"/>
              </a:spcBef>
              <a:spcAft>
                <a:spcPts val="0"/>
              </a:spcAft>
            </a:pPr>
            <a:r>
              <a:rPr lang="en-US" dirty="0"/>
              <a:t>Mistrustful</a:t>
            </a:r>
          </a:p>
          <a:p>
            <a:pPr>
              <a:spcBef>
                <a:spcPts val="0"/>
              </a:spcBef>
              <a:spcAft>
                <a:spcPts val="0"/>
              </a:spcAft>
            </a:pPr>
            <a:r>
              <a:rPr lang="en-US" dirty="0"/>
              <a:t>Panicking</a:t>
            </a:r>
          </a:p>
          <a:p>
            <a:pPr>
              <a:spcBef>
                <a:spcPts val="0"/>
              </a:spcBef>
              <a:spcAft>
                <a:spcPts val="0"/>
              </a:spcAft>
            </a:pPr>
            <a:r>
              <a:rPr lang="en-US" dirty="0"/>
              <a:t>Annoyed/Frustrated</a:t>
            </a:r>
            <a:br>
              <a:rPr lang="en-US" sz="2000" dirty="0"/>
            </a:br>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911933" y="2038922"/>
            <a:ext cx="2168567" cy="535354"/>
          </a:xfrm>
        </p:spPr>
        <p:txBody>
          <a:bodyPr/>
          <a:lstStyle/>
          <a:p>
            <a:r>
              <a:rPr lang="en-US" sz="2400" dirty="0"/>
              <a:t>Bears</a:t>
            </a:r>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54077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98000"/>
          </a:schemeClr>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772675"/>
          </a:xfrm>
        </p:spPr>
        <p:txBody>
          <a:bodyPr>
            <a:normAutofit/>
          </a:bodyPr>
          <a:lstStyle/>
          <a:p>
            <a:pPr algn="ctr"/>
            <a:r>
              <a:rPr lang="en-US" dirty="0"/>
              <a:t>The Models</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2400" dirty="0"/>
              <a:t>Models Analyzed</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SVC </a:t>
            </a:r>
          </a:p>
          <a:p>
            <a:r>
              <a:rPr lang="en-US" dirty="0"/>
              <a:t>Logistic Regression	</a:t>
            </a:r>
          </a:p>
          <a:p>
            <a:r>
              <a:rPr lang="en-US" dirty="0"/>
              <a:t>AdaBoost (Recommended for consistent predictability for both signals)</a:t>
            </a:r>
          </a:p>
          <a:p>
            <a:r>
              <a:rPr lang="en-US" dirty="0"/>
              <a:t>Random Forrest </a:t>
            </a:r>
          </a:p>
          <a:p>
            <a:r>
              <a:rPr lang="en-US" dirty="0"/>
              <a:t>Neural Networks</a:t>
            </a:r>
          </a:p>
          <a:p>
            <a:pPr marL="0" indent="0">
              <a:buNone/>
            </a:pPr>
            <a:endParaRPr lang="en-US"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sz="2400" dirty="0"/>
              <a:t>Signal Strategy</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Simple Strategy – (KISS works)</a:t>
            </a:r>
          </a:p>
          <a:p>
            <a:r>
              <a:rPr lang="en-US" dirty="0"/>
              <a:t>Strategy combines different levels of sentiment polarity to determine signals </a:t>
            </a:r>
          </a:p>
          <a:p>
            <a:r>
              <a:rPr lang="en-US" dirty="0"/>
              <a:t>SMA Short/Long – SMA of Sentiments instead of daily returns</a:t>
            </a:r>
          </a:p>
          <a:p>
            <a:endParaRPr lang="en-US" dirty="0"/>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278080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{36250AC3-F3E2-466E-B4E4-A262F007BC40}tf33713516_win32</Template>
  <TotalTime>1892</TotalTime>
  <Words>1754</Words>
  <Application>Microsoft Office PowerPoint</Application>
  <PresentationFormat>Widescreen</PresentationFormat>
  <Paragraphs>218</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ArialMT</vt:lpstr>
      <vt:lpstr>Calibri</vt:lpstr>
      <vt:lpstr>Gill Sans MT</vt:lpstr>
      <vt:lpstr>Helvetica</vt:lpstr>
      <vt:lpstr>Inter</vt:lpstr>
      <vt:lpstr>Walbaum Display</vt:lpstr>
      <vt:lpstr>Wingdings</vt:lpstr>
      <vt:lpstr>3DFloatVTI</vt:lpstr>
      <vt:lpstr>Cryvesto 2.0</vt:lpstr>
      <vt:lpstr>Agenda</vt:lpstr>
      <vt:lpstr>Intro &amp; Proposal</vt:lpstr>
      <vt:lpstr>Executive Summary</vt:lpstr>
      <vt:lpstr>Team Cryvesto</vt:lpstr>
      <vt:lpstr>Data Analysis </vt:lpstr>
      <vt:lpstr>Augmento’s “Sentiment Polarity Indicator”  for Cryptocurrencies</vt:lpstr>
      <vt:lpstr>List of Sentiments Tracked through Augmento’s API</vt:lpstr>
      <vt:lpstr>The Models</vt:lpstr>
      <vt:lpstr>Algo Model Classification Reports</vt:lpstr>
      <vt:lpstr>Actual Returns vs Strategy Returns Charts</vt:lpstr>
      <vt:lpstr>Actual Returns vs Strategy Returns Charts</vt:lpstr>
      <vt:lpstr>   Wall Street Journal Headlines  Sentiment  Results</vt:lpstr>
      <vt:lpstr>The Cryvesto Approach to Achieve Project Goals</vt:lpstr>
      <vt:lpstr>The Cryvesto Sentiment Meter</vt:lpstr>
      <vt:lpstr>Cryvesto 2.0 ML-STB Graphic User Interface using Streamlit </vt:lpstr>
      <vt:lpstr>Summary</vt:lpstr>
      <vt:lpstr>Future Direction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yao dane</dc:creator>
  <cp:lastModifiedBy>yao dane</cp:lastModifiedBy>
  <cp:revision>39</cp:revision>
  <dcterms:created xsi:type="dcterms:W3CDTF">2022-07-06T04:15:15Z</dcterms:created>
  <dcterms:modified xsi:type="dcterms:W3CDTF">2022-07-09T08:51:17Z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